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89" r:id="rId4"/>
    <p:sldId id="311" r:id="rId5"/>
    <p:sldId id="258" r:id="rId6"/>
    <p:sldId id="312" r:id="rId7"/>
    <p:sldId id="263" r:id="rId8"/>
    <p:sldId id="267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1F3FA-E687-4DD3-BC83-CA4D8C1AE24B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877B6-CA7D-4745-A921-CC36A05F1D0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90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A6830A3-FB8F-4F41-8482-190B1C3C99BB}" type="datetime1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654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E0BB5-5B93-420E-A3B9-5B1C4B240995}" type="datetime1">
              <a:rPr lang="fr-FR" smtClean="0"/>
              <a:t>05/10/2022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98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14D02-F95F-4903-A62B-3B3EF334E2AA}" type="datetime1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393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D90C-046B-4367-BEDD-D77F79119B17}" type="datetime1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537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4D202-9C34-4297-9396-0FFF4D827F65}" type="datetime1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272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2EA6-FB1C-4B88-9FDE-F7444F86E82C}" type="datetime1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728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79A9-250A-41FB-B60D-38C49C1546B1}" type="datetime1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366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02C0-39D0-4839-818A-33A385E4CF76}" type="datetime1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296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79F1-032B-4D00-8DDF-F4A271B3DF86}" type="datetime1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23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C0A45-94E7-44FE-9D94-04AD86A80E0C}" type="datetime1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67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20BC8-A35F-41B5-BCAE-C58CC4E5B46D}" type="datetime1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72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9D7BF-BD39-4E01-ACF3-47CA252EEAB2}" type="datetime1">
              <a:rPr lang="fr-FR" smtClean="0"/>
              <a:t>05/10/2022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1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8608E-87CF-404A-AFE7-25CC0948EC41}" type="datetime1">
              <a:rPr lang="fr-FR" smtClean="0"/>
              <a:t>05/10/2022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81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5298-657E-46B5-B6EC-57105E52515E}" type="datetime1">
              <a:rPr lang="fr-FR" smtClean="0"/>
              <a:t>05/10/2022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03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DB9CE-3DB9-482A-9F6B-211DEA0CAA17}" type="datetime1">
              <a:rPr lang="fr-FR" smtClean="0"/>
              <a:t>05/10/2022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31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2C525-3BE5-4EFE-8816-40EAF8C2E5DB}" type="datetime1">
              <a:rPr lang="fr-FR" smtClean="0"/>
              <a:t>05/10/2022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56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FCD5-7923-4100-840D-D112184FD617}" type="datetime1">
              <a:rPr lang="fr-FR" smtClean="0"/>
              <a:t>05/10/2022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35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6C6782-417F-4CB5-B248-DB4465BEC353}" type="datetime1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36FC4DF-F93C-4E6B-A75B-A12EE6773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38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2400" b="1" dirty="0" smtClean="0"/>
              <a:t>Des moulins solaires pour renforcer les TPE de transformation des produits (céréales, légumineuses,…)</a:t>
            </a:r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endParaRPr lang="fr-FR" sz="3600" b="1" i="1" dirty="0" smtClean="0"/>
          </a:p>
          <a:p>
            <a:endParaRPr lang="fr-FR" sz="3600" b="1" i="1" dirty="0"/>
          </a:p>
          <a:p>
            <a:r>
              <a:rPr lang="fr-FR" sz="3600" b="1" i="1" dirty="0" smtClean="0"/>
              <a:t>										Fatou NDOYE</a:t>
            </a:r>
            <a:endParaRPr lang="fr-FR" sz="3600" dirty="0"/>
          </a:p>
          <a:p>
            <a:endParaRPr lang="fr-FR" sz="3600" dirty="0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="" xmlns:a16="http://schemas.microsoft.com/office/drawing/2014/main" id="{CEE28A81-57CC-41C7-1A36-6BC26C889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09647" cy="100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6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CONTEXTE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650" y="2285999"/>
            <a:ext cx="10706099" cy="4301068"/>
          </a:xfrm>
        </p:spPr>
        <p:txBody>
          <a:bodyPr>
            <a:normAutofit/>
          </a:bodyPr>
          <a:lstStyle/>
          <a:p>
            <a:r>
              <a:rPr lang="fr-FR" dirty="0"/>
              <a:t>Au Sénégal, près de 70% de la Population s’adonne à l’agriculture</a:t>
            </a:r>
          </a:p>
          <a:p>
            <a:r>
              <a:rPr lang="fr-FR" dirty="0" smtClean="0"/>
              <a:t>Une variétés de céréales selo</a:t>
            </a:r>
            <a:r>
              <a:rPr lang="fr-FR" dirty="0" smtClean="0"/>
              <a:t>n les régions</a:t>
            </a:r>
            <a:endParaRPr lang="fr-FR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Le mil, dans les </a:t>
            </a:r>
            <a:r>
              <a:rPr lang="fr-FR" dirty="0" smtClean="0"/>
              <a:t>régions </a:t>
            </a:r>
            <a:r>
              <a:rPr lang="fr-FR" dirty="0"/>
              <a:t>de Kaolack, de Louga, de Diourbel, de Thiès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. Le sorgho est exploité à l’est du Bassin arachidier, au Sud dans la région de Kolda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Le maïs se développe principalement dans les régions de Tambacounda, de région de Kolda et de </a:t>
            </a:r>
            <a:r>
              <a:rPr lang="fr-FR" dirty="0" smtClean="0"/>
              <a:t>Kaolack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Importance de la transformation pour la production et la consommation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Présence de nombreuses unités de transformation en milieu rural et urbain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609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CONTEXTE </a:t>
            </a:r>
            <a:r>
              <a:rPr lang="en-US" dirty="0"/>
              <a:t>(suite)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Importance des femmes dans ce sous secteur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58" y="3019097"/>
            <a:ext cx="5299941" cy="38438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988" y="3019097"/>
            <a:ext cx="5293321" cy="383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9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Contexte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Une forte dépendance auprès des hommes pour l’utilisation des machines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C0A45-94E7-44FE-9D94-04AD86A80E0C}" type="datetime1">
              <a:rPr lang="fr-FR" smtClean="0"/>
              <a:t>05/10/2022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27" y="2908738"/>
            <a:ext cx="5698032" cy="393349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59" y="2963917"/>
            <a:ext cx="5957941" cy="399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63383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Réalisation</a:t>
            </a:r>
            <a:r>
              <a:rPr lang="en-US" b="1" dirty="0" smtClean="0"/>
              <a:t> </a:t>
            </a:r>
            <a:r>
              <a:rPr lang="en-US" b="1" dirty="0" err="1" smtClean="0"/>
              <a:t>d’une</a:t>
            </a:r>
            <a:r>
              <a:rPr lang="en-US" b="1" dirty="0" smtClean="0"/>
              <a:t> </a:t>
            </a:r>
            <a:r>
              <a:rPr lang="en-US" b="1" dirty="0" err="1" smtClean="0"/>
              <a:t>étude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549050"/>
            <a:ext cx="9601196" cy="3318936"/>
          </a:xfrm>
        </p:spPr>
        <p:txBody>
          <a:bodyPr/>
          <a:lstStyle/>
          <a:p>
            <a:pPr lvl="0"/>
            <a:r>
              <a:rPr lang="fr-FR" dirty="0"/>
              <a:t>Évaluation des besoins en technologies de broyage à énergie solaire dans les PME dirigées par des femmes </a:t>
            </a:r>
            <a:endParaRPr lang="en-US" dirty="0"/>
          </a:p>
          <a:p>
            <a:pPr lvl="0"/>
            <a:r>
              <a:rPr lang="fr-FR" dirty="0"/>
              <a:t>Étude de marché des technologies de broyage à énergie solaire disponibles </a:t>
            </a:r>
            <a:endParaRPr lang="en-US" dirty="0"/>
          </a:p>
          <a:p>
            <a:pPr lvl="0"/>
            <a:r>
              <a:rPr lang="fr-FR" dirty="0"/>
              <a:t>Etude de faisabilité technique de la production locale (ou de l'assemblage) </a:t>
            </a:r>
            <a:endParaRPr lang="en-US" dirty="0"/>
          </a:p>
          <a:p>
            <a:pPr lvl="0"/>
            <a:r>
              <a:rPr lang="fr-FR" dirty="0"/>
              <a:t>Etude de faisabilité économique de la production locale (ou de l'assemblage)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89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Mise en place d’un prototype de Moulin solaire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C0A45-94E7-44FE-9D94-04AD86A80E0C}" type="datetime1">
              <a:rPr lang="fr-FR" smtClean="0"/>
              <a:t>05/10/2022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FC4DF-F93C-4E6B-A75B-A12EE6773CA4}" type="slidenum">
              <a:rPr lang="fr-FR" smtClean="0"/>
              <a:t>6</a:t>
            </a:fld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287" y="2300304"/>
            <a:ext cx="6601810" cy="455769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099" y="2300304"/>
            <a:ext cx="5399686" cy="4753304"/>
          </a:xfrm>
          <a:prstGeom prst="rect">
            <a:avLst/>
          </a:prstGeom>
        </p:spPr>
      </p:pic>
      <p:sp>
        <p:nvSpPr>
          <p:cNvPr id="13" name="Espace réservé du contenu 12"/>
          <p:cNvSpPr>
            <a:spLocks noGrp="1"/>
          </p:cNvSpPr>
          <p:nvPr>
            <p:ph idx="1"/>
          </p:nvPr>
        </p:nvSpPr>
        <p:spPr>
          <a:xfrm>
            <a:off x="1295401" y="2300304"/>
            <a:ext cx="9601196" cy="3447978"/>
          </a:xfrm>
        </p:spPr>
        <p:txBody>
          <a:bodyPr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3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1ere évaluation </a:t>
            </a:r>
            <a:r>
              <a:rPr lang="fr-FR" b="1" dirty="0"/>
              <a:t>du </a:t>
            </a:r>
            <a:r>
              <a:rPr lang="fr-FR" b="1" dirty="0" smtClean="0"/>
              <a:t>moulin du solaire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Renforcement</a:t>
            </a:r>
            <a:r>
              <a:rPr lang="en-US" dirty="0" smtClean="0"/>
              <a:t> la place de la femme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toute</a:t>
            </a:r>
            <a:r>
              <a:rPr lang="en-US" dirty="0" smtClean="0"/>
              <a:t> la </a:t>
            </a:r>
            <a:r>
              <a:rPr lang="en-US" dirty="0" err="1" smtClean="0"/>
              <a:t>chaîne</a:t>
            </a:r>
            <a:r>
              <a:rPr lang="en-US" dirty="0" smtClean="0"/>
              <a:t> de production</a:t>
            </a:r>
          </a:p>
          <a:p>
            <a:r>
              <a:rPr lang="en-US" dirty="0" err="1" smtClean="0"/>
              <a:t>Amélioration</a:t>
            </a:r>
            <a:r>
              <a:rPr lang="en-US" dirty="0" smtClean="0"/>
              <a:t> de la </a:t>
            </a:r>
            <a:r>
              <a:rPr lang="en-US" dirty="0" err="1" smtClean="0"/>
              <a:t>qualité</a:t>
            </a:r>
            <a:r>
              <a:rPr lang="en-US" dirty="0" smtClean="0"/>
              <a:t> des </a:t>
            </a:r>
            <a:r>
              <a:rPr lang="en-US" dirty="0" err="1" smtClean="0"/>
              <a:t>produits</a:t>
            </a:r>
            <a:r>
              <a:rPr lang="en-US" dirty="0" smtClean="0"/>
              <a:t>, </a:t>
            </a:r>
          </a:p>
          <a:p>
            <a:r>
              <a:rPr lang="en-US" dirty="0" smtClean="0"/>
              <a:t>Gain </a:t>
            </a:r>
            <a:r>
              <a:rPr lang="en-US" dirty="0" err="1" smtClean="0"/>
              <a:t>énorme</a:t>
            </a:r>
            <a:r>
              <a:rPr lang="en-US" dirty="0" smtClean="0"/>
              <a:t> sur la facture </a:t>
            </a:r>
            <a:r>
              <a:rPr lang="en-US" dirty="0" err="1" smtClean="0"/>
              <a:t>d’électricité</a:t>
            </a:r>
            <a:endParaRPr lang="en-US" dirty="0" smtClean="0"/>
          </a:p>
          <a:p>
            <a:r>
              <a:rPr lang="en-US" dirty="0" err="1" smtClean="0"/>
              <a:t>D</a:t>
            </a:r>
            <a:r>
              <a:rPr lang="en-US" dirty="0" err="1" smtClean="0"/>
              <a:t>eveloppement</a:t>
            </a:r>
            <a:r>
              <a:rPr lang="en-US" dirty="0" smtClean="0"/>
              <a:t> de </a:t>
            </a:r>
            <a:r>
              <a:rPr lang="en-US" dirty="0" err="1" smtClean="0"/>
              <a:t>l’esprit</a:t>
            </a:r>
            <a:r>
              <a:rPr lang="en-US" dirty="0" smtClean="0"/>
              <a:t> </a:t>
            </a:r>
            <a:r>
              <a:rPr lang="en-US" dirty="0" err="1"/>
              <a:t>associatif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Contribution à la </a:t>
            </a:r>
            <a:r>
              <a:rPr lang="en-US" dirty="0" err="1" smtClean="0"/>
              <a:t>réduction</a:t>
            </a:r>
            <a:r>
              <a:rPr lang="en-US" dirty="0" smtClean="0"/>
              <a:t> de </a:t>
            </a:r>
            <a:r>
              <a:rPr lang="en-US" dirty="0" err="1" smtClean="0"/>
              <a:t>l’empreinte</a:t>
            </a:r>
            <a:r>
              <a:rPr lang="en-US" dirty="0" smtClean="0"/>
              <a:t> </a:t>
            </a:r>
            <a:r>
              <a:rPr lang="en-US" dirty="0" err="1" smtClean="0"/>
              <a:t>carbone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78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Perspectives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605980"/>
            <a:ext cx="9601196" cy="3318936"/>
          </a:xfrm>
        </p:spPr>
        <p:txBody>
          <a:bodyPr>
            <a:normAutofit/>
          </a:bodyPr>
          <a:lstStyle/>
          <a:p>
            <a:r>
              <a:rPr lang="fr-FR" dirty="0" smtClean="0"/>
              <a:t>Poursuivre le dispositif de suivi </a:t>
            </a:r>
            <a:r>
              <a:rPr lang="fr-FR" dirty="0" smtClean="0"/>
              <a:t>é</a:t>
            </a:r>
            <a:r>
              <a:rPr lang="fr-FR" dirty="0" smtClean="0"/>
              <a:t>valuation de l’équipement</a:t>
            </a:r>
          </a:p>
          <a:p>
            <a:r>
              <a:rPr lang="fr-FR" dirty="0" smtClean="0"/>
              <a:t>Prolonger les tests sur différentes périodes de l’année</a:t>
            </a:r>
            <a:endParaRPr lang="fr-FR" dirty="0"/>
          </a:p>
          <a:p>
            <a:r>
              <a:rPr lang="fr-SN" dirty="0" smtClean="0"/>
              <a:t>Favoriser une unité d’assemblage de cet équipement</a:t>
            </a:r>
            <a:endParaRPr lang="fr-SN" dirty="0"/>
          </a:p>
          <a:p>
            <a:r>
              <a:rPr lang="fr-FR" dirty="0" smtClean="0"/>
              <a:t>Engager des pistes pour la mobilisation des fonds</a:t>
            </a:r>
          </a:p>
          <a:p>
            <a:r>
              <a:rPr lang="fr-FR" dirty="0" smtClean="0"/>
              <a:t>Réfléchir sur le mode d’accès à cet équipement</a:t>
            </a:r>
            <a:r>
              <a:rPr lang="fr-F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1185</TotalTime>
  <Words>285</Words>
  <Application>Microsoft Office PowerPoint</Application>
  <PresentationFormat>Grand écran</PresentationFormat>
  <Paragraphs>38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Garamond</vt:lpstr>
      <vt:lpstr>Wingdings</vt:lpstr>
      <vt:lpstr>Organic</vt:lpstr>
      <vt:lpstr>Des moulins solaires pour renforcer les TPE de transformation des produits (céréales, légumineuses,…)</vt:lpstr>
      <vt:lpstr>CONTEXTE</vt:lpstr>
      <vt:lpstr>CONTEXTE (suite)</vt:lpstr>
      <vt:lpstr>Contexte</vt:lpstr>
      <vt:lpstr>Réalisation d’une étude </vt:lpstr>
      <vt:lpstr>Mise en place d’un prototype de Moulin solaire</vt:lpstr>
      <vt:lpstr>1ere évaluation du moulin du solaire</vt:lpstr>
      <vt:lpstr>Perspectives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Etude de faisabilité technique et économique de Moulins solaires au niveau des PME et PMI gérées par des femmes au Sénégal</dc:title>
  <dc:creator>Hp</dc:creator>
  <cp:lastModifiedBy>Fatou NDOYE</cp:lastModifiedBy>
  <cp:revision>76</cp:revision>
  <dcterms:created xsi:type="dcterms:W3CDTF">2021-07-08T09:20:43Z</dcterms:created>
  <dcterms:modified xsi:type="dcterms:W3CDTF">2022-10-05T03:11:57Z</dcterms:modified>
</cp:coreProperties>
</file>