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87" r:id="rId11"/>
    <p:sldId id="288" r:id="rId12"/>
    <p:sldId id="265" r:id="rId13"/>
    <p:sldId id="266" r:id="rId14"/>
    <p:sldId id="289" r:id="rId15"/>
    <p:sldId id="267" r:id="rId16"/>
    <p:sldId id="268" r:id="rId17"/>
    <p:sldId id="269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h0zia3arKb605XP+U1Y8hBtLw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123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6361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2056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fr-FR"/>
              <a:t>Tania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ea.blob.core.windows.net/assets/6fa5a6c0-ca73-4a7f-a243-fb5e83ecfb94/AfricaEnergyOutlook2022.pdf" TargetMode="Externa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31211" y="3653500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endParaRPr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0" y="9832"/>
            <a:ext cx="12192000" cy="6858000"/>
          </a:xfrm>
          <a:prstGeom prst="rect">
            <a:avLst/>
          </a:prstGeom>
          <a:solidFill>
            <a:srgbClr val="269B87"/>
          </a:solidFill>
          <a:ln>
            <a:noFill/>
          </a:ln>
          <a:effectLst>
            <a:outerShdw blurRad="57150" dist="19050" dir="5400000" algn="bl" rotWithShape="0">
              <a:schemeClr val="lt1">
                <a:alpha val="4784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977450" y="735106"/>
            <a:ext cx="6224733" cy="136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dirty="0">
                <a:solidFill>
                  <a:srgbClr val="141530"/>
                </a:solidFill>
                <a:latin typeface="Volte Semibold" panose="00000700000000000000" pitchFamily="50" charset="0"/>
                <a:ea typeface="Arial"/>
                <a:cs typeface="Arial"/>
                <a:sym typeface="Arial"/>
              </a:rPr>
              <a:t>Les énergies renouvelables en Afrique : quels enjeux pour les populations rurales?</a:t>
            </a:r>
            <a:br>
              <a:rPr lang="fr-FR" dirty="0">
                <a:solidFill>
                  <a:srgbClr val="14153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3600" dirty="0" err="1">
                <a:solidFill>
                  <a:schemeClr val="lt1"/>
                </a:solidFill>
                <a:latin typeface="Volte" panose="00000500000000000000" pitchFamily="50" charset="0"/>
                <a:ea typeface="Arial"/>
                <a:cs typeface="Arial"/>
                <a:sym typeface="Arial"/>
              </a:rPr>
              <a:t>eMag</a:t>
            </a:r>
            <a:r>
              <a:rPr lang="fr-FR" sz="3600" dirty="0">
                <a:solidFill>
                  <a:schemeClr val="lt1"/>
                </a:solidFill>
                <a:latin typeface="Volte" panose="00000500000000000000" pitchFamily="50" charset="0"/>
                <a:ea typeface="Arial"/>
                <a:cs typeface="Arial"/>
                <a:sym typeface="Arial"/>
              </a:rPr>
              <a:t> de l’action climat #2</a:t>
            </a:r>
            <a:endParaRPr dirty="0">
              <a:solidFill>
                <a:schemeClr val="lt1"/>
              </a:solidFill>
              <a:latin typeface="Volte" panose="00000500000000000000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5495008" y="6316874"/>
            <a:ext cx="1707175" cy="57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141530"/>
              </a:buClr>
              <a:buSzPts val="6000"/>
              <a:buFont typeface="Arial"/>
              <a:buNone/>
            </a:pPr>
            <a:r>
              <a:rPr lang="fr-FR" sz="1800" b="0" i="0" u="none" strike="noStrike" cap="none">
                <a:solidFill>
                  <a:srgbClr val="F4E43F"/>
                </a:solidFill>
                <a:latin typeface="Arial"/>
                <a:ea typeface="Arial"/>
                <a:cs typeface="Arial"/>
                <a:sym typeface="Arial"/>
              </a:rPr>
              <a:t>23/02/2023</a:t>
            </a:r>
            <a:endParaRPr sz="2400" b="0" i="0" u="none" strike="noStrike" cap="none">
              <a:solidFill>
                <a:srgbClr val="F4E4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977451" y="5942812"/>
            <a:ext cx="2296638" cy="73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141530"/>
              </a:buClr>
              <a:buSzPts val="6000"/>
              <a:buFont typeface="Arial"/>
              <a:buNone/>
            </a:pPr>
            <a:r>
              <a:rPr lang="fr-FR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#eMag</a:t>
            </a: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3477" y="-153043"/>
            <a:ext cx="5816408" cy="47340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"/>
          <p:cNvGrpSpPr/>
          <p:nvPr/>
        </p:nvGrpSpPr>
        <p:grpSpPr>
          <a:xfrm>
            <a:off x="4820561" y="4940416"/>
            <a:ext cx="3382100" cy="1345100"/>
            <a:chOff x="4771300" y="5475900"/>
            <a:chExt cx="3382100" cy="1345100"/>
          </a:xfrm>
        </p:grpSpPr>
        <p:pic>
          <p:nvPicPr>
            <p:cNvPr id="96" name="Google Shape;96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71300" y="5475900"/>
              <a:ext cx="1125400" cy="13451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7" name="Google Shape;97;p1"/>
            <p:cNvCxnSpPr/>
            <p:nvPr/>
          </p:nvCxnSpPr>
          <p:spPr>
            <a:xfrm>
              <a:off x="6096000" y="5552100"/>
              <a:ext cx="0" cy="119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8" name="Google Shape;98;p1"/>
            <p:cNvSpPr txBox="1"/>
            <p:nvPr/>
          </p:nvSpPr>
          <p:spPr>
            <a:xfrm>
              <a:off x="6295301" y="5779118"/>
              <a:ext cx="1858099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OBSERVATOIRE DE L’ACTION CLIMAT</a:t>
              </a:r>
              <a:endParaRPr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EN AFRIQUE</a:t>
              </a:r>
              <a:endParaRPr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/>
          <p:nvPr/>
        </p:nvSpPr>
        <p:spPr>
          <a:xfrm>
            <a:off x="9597" y="11700"/>
            <a:ext cx="12192000" cy="1543200"/>
          </a:xfrm>
          <a:prstGeom prst="rect">
            <a:avLst/>
          </a:prstGeom>
          <a:solidFill>
            <a:srgbClr val="269B87"/>
          </a:solidFill>
          <a:ln>
            <a:noFill/>
          </a:ln>
          <a:effectLst>
            <a:outerShdw blurRad="57150" dist="19050" dir="5400000" algn="bl" rotWithShape="0">
              <a:schemeClr val="lt1">
                <a:alpha val="49411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6600" y="98434"/>
            <a:ext cx="1125400" cy="1345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33"/>
          <p:cNvCxnSpPr/>
          <p:nvPr/>
        </p:nvCxnSpPr>
        <p:spPr>
          <a:xfrm flipH="1">
            <a:off x="1085733" y="200033"/>
            <a:ext cx="14400" cy="1128800"/>
          </a:xfrm>
          <a:prstGeom prst="straightConnector1">
            <a:avLst/>
          </a:prstGeom>
          <a:noFill/>
          <a:ln w="38100" cap="flat" cmpd="sng">
            <a:solidFill>
              <a:srgbClr val="F7E533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50" name="Google Shape;250;p33"/>
          <p:cNvPicPr preferRelativeResize="0"/>
          <p:nvPr/>
        </p:nvPicPr>
        <p:blipFill>
          <a:blip r:embed="rId4"/>
          <a:srcRect/>
          <a:stretch/>
        </p:blipFill>
        <p:spPr>
          <a:xfrm>
            <a:off x="7456718" y="1857294"/>
            <a:ext cx="3609882" cy="3982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3" descr="Figure 3"/>
          <p:cNvPicPr preferRelativeResize="0"/>
          <p:nvPr/>
        </p:nvPicPr>
        <p:blipFill rotWithShape="1">
          <a:blip r:embed="rId5">
            <a:alphaModFix/>
          </a:blip>
          <a:srcRect l="43293" t="63102" r="41979" b="26676"/>
          <a:stretch/>
        </p:blipFill>
        <p:spPr>
          <a:xfrm>
            <a:off x="2742771" y="2230268"/>
            <a:ext cx="508162" cy="33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3" descr="Figure 3"/>
          <p:cNvPicPr preferRelativeResize="0"/>
          <p:nvPr/>
        </p:nvPicPr>
        <p:blipFill rotWithShape="1">
          <a:blip r:embed="rId5">
            <a:alphaModFix/>
          </a:blip>
          <a:srcRect l="43293" t="63102" r="41979" b="26676"/>
          <a:stretch/>
        </p:blipFill>
        <p:spPr>
          <a:xfrm>
            <a:off x="2850019" y="4789512"/>
            <a:ext cx="508162" cy="33638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3"/>
          <p:cNvSpPr txBox="1"/>
          <p:nvPr/>
        </p:nvSpPr>
        <p:spPr>
          <a:xfrm>
            <a:off x="116663" y="4562063"/>
            <a:ext cx="576037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530"/>
              </a:buClr>
              <a:buSzPts val="28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141530"/>
                </a:solidFill>
                <a:effectLst/>
                <a:uLnTx/>
                <a:uFillTx/>
                <a:latin typeface="Volte" panose="00000500000000000000" pitchFamily="50" charset="0"/>
                <a:cs typeface="Arial"/>
                <a:sym typeface="Arial"/>
              </a:rPr>
              <a:t>En Afrique, les PPA solaires et éoliens y sont les plus fréquents.</a:t>
            </a:r>
          </a:p>
        </p:txBody>
      </p:sp>
      <p:sp>
        <p:nvSpPr>
          <p:cNvPr id="256" name="Google Shape;256;p33"/>
          <p:cNvSpPr txBox="1"/>
          <p:nvPr/>
        </p:nvSpPr>
        <p:spPr>
          <a:xfrm>
            <a:off x="1334308" y="98434"/>
            <a:ext cx="9523384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14153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2- Les énergies renouvelables, une opportunité pour l’Afrique</a:t>
            </a:r>
          </a:p>
        </p:txBody>
      </p:sp>
      <p:sp>
        <p:nvSpPr>
          <p:cNvPr id="257" name="Google Shape;257;p33"/>
          <p:cNvSpPr txBox="1"/>
          <p:nvPr/>
        </p:nvSpPr>
        <p:spPr>
          <a:xfrm>
            <a:off x="521602" y="1521408"/>
            <a:ext cx="5531198" cy="300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530"/>
              </a:buClr>
              <a:buSzPts val="2800"/>
              <a:buFont typeface="Arial"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141530"/>
                </a:solidFill>
                <a:effectLst/>
                <a:uLnTx/>
                <a:uFillTx/>
                <a:latin typeface="Volte Semibold" panose="00000700000000000000" pitchFamily="50" charset="0"/>
                <a:cs typeface="Arial"/>
                <a:sym typeface="Arial"/>
              </a:rPr>
              <a:t>Grâce aux contrats d’achat d’électricité (PPA), l’Afrique augmente sa production d’énergie renouvelable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530"/>
              </a:buClr>
              <a:buSzPts val="2800"/>
              <a:buFont typeface="Arial"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141530"/>
                </a:solidFill>
                <a:effectLst/>
                <a:uLnTx/>
                <a:uFillTx/>
                <a:latin typeface="Volte" panose="00000500000000000000" pitchFamily="50" charset="0"/>
                <a:cs typeface="Arial"/>
                <a:sym typeface="Arial"/>
              </a:rPr>
              <a:t>Il s’agit d’un contrat entre un fournisseur ou un client commercial ou industriel et un producteur d’énergie verte pour l’achat d’énergie générée par des actifs d’énergie renouvelable</a:t>
            </a:r>
          </a:p>
        </p:txBody>
      </p:sp>
    </p:spTree>
    <p:extLst>
      <p:ext uri="{BB962C8B-B14F-4D97-AF65-F5344CB8AC3E}">
        <p14:creationId xmlns:p14="http://schemas.microsoft.com/office/powerpoint/2010/main" val="350629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/>
          <p:nvPr/>
        </p:nvSpPr>
        <p:spPr>
          <a:xfrm>
            <a:off x="9597" y="11700"/>
            <a:ext cx="12192000" cy="1543200"/>
          </a:xfrm>
          <a:prstGeom prst="rect">
            <a:avLst/>
          </a:prstGeom>
          <a:solidFill>
            <a:srgbClr val="269B87"/>
          </a:solidFill>
          <a:ln>
            <a:noFill/>
          </a:ln>
          <a:effectLst>
            <a:outerShdw blurRad="57150" dist="19050" dir="5400000" algn="bl" rotWithShape="0">
              <a:schemeClr val="lt1">
                <a:alpha val="49411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6600" y="98434"/>
            <a:ext cx="1125400" cy="1345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33"/>
          <p:cNvCxnSpPr/>
          <p:nvPr/>
        </p:nvCxnSpPr>
        <p:spPr>
          <a:xfrm flipH="1">
            <a:off x="1085733" y="200033"/>
            <a:ext cx="14400" cy="1128800"/>
          </a:xfrm>
          <a:prstGeom prst="straightConnector1">
            <a:avLst/>
          </a:prstGeom>
          <a:noFill/>
          <a:ln w="38100" cap="flat" cmpd="sng">
            <a:solidFill>
              <a:srgbClr val="F7E533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50" name="Google Shape;250;p33"/>
          <p:cNvPicPr preferRelativeResize="0"/>
          <p:nvPr/>
        </p:nvPicPr>
        <p:blipFill>
          <a:blip r:embed="rId4"/>
          <a:srcRect/>
          <a:stretch/>
        </p:blipFill>
        <p:spPr>
          <a:xfrm>
            <a:off x="7456718" y="1857294"/>
            <a:ext cx="3609882" cy="3982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3" descr="Figure 3"/>
          <p:cNvPicPr preferRelativeResize="0"/>
          <p:nvPr/>
        </p:nvPicPr>
        <p:blipFill rotWithShape="1">
          <a:blip r:embed="rId5">
            <a:alphaModFix/>
          </a:blip>
          <a:srcRect l="43293" t="63102" r="41979" b="26676"/>
          <a:stretch/>
        </p:blipFill>
        <p:spPr>
          <a:xfrm>
            <a:off x="2742771" y="2230268"/>
            <a:ext cx="508162" cy="33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3" descr="Figure 3"/>
          <p:cNvPicPr preferRelativeResize="0"/>
          <p:nvPr/>
        </p:nvPicPr>
        <p:blipFill rotWithShape="1">
          <a:blip r:embed="rId5">
            <a:alphaModFix/>
          </a:blip>
          <a:srcRect l="43293" t="63102" r="41979" b="26676"/>
          <a:stretch/>
        </p:blipFill>
        <p:spPr>
          <a:xfrm>
            <a:off x="2850019" y="4789512"/>
            <a:ext cx="508162" cy="33638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3"/>
          <p:cNvSpPr txBox="1"/>
          <p:nvPr/>
        </p:nvSpPr>
        <p:spPr>
          <a:xfrm>
            <a:off x="370744" y="3582306"/>
            <a:ext cx="5760378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530"/>
              </a:buClr>
              <a:buSzPts val="28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141530"/>
                </a:solidFill>
                <a:effectLst/>
                <a:uLnTx/>
                <a:uFillTx/>
                <a:latin typeface="Volte" panose="00000500000000000000" pitchFamily="50" charset="0"/>
                <a:cs typeface="Arial"/>
                <a:sym typeface="Arial"/>
              </a:rPr>
              <a:t>Au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141530"/>
                </a:solidFill>
                <a:effectLst/>
                <a:uLnTx/>
                <a:uFillTx/>
                <a:latin typeface="Volte Semibold" panose="00000700000000000000" pitchFamily="50" charset="0"/>
                <a:cs typeface="Arial"/>
                <a:sym typeface="Arial"/>
              </a:rPr>
              <a:t>Burkina Faso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141530"/>
                </a:solidFill>
                <a:effectLst/>
                <a:uLnTx/>
                <a:uFillTx/>
                <a:latin typeface="Volte" panose="00000500000000000000" pitchFamily="50" charset="0"/>
                <a:cs typeface="Arial"/>
                <a:sym typeface="Arial"/>
              </a:rPr>
              <a:t>, un PPA de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141530"/>
                </a:solidFill>
                <a:effectLst/>
                <a:uLnTx/>
                <a:uFillTx/>
                <a:latin typeface="Volte Semibold" panose="00000700000000000000" pitchFamily="50" charset="0"/>
                <a:sym typeface="Arial"/>
              </a:rPr>
              <a:t>quinze ans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141530"/>
                </a:solidFill>
                <a:effectLst/>
                <a:uLnTx/>
                <a:uFillTx/>
                <a:latin typeface="Volte" panose="00000500000000000000" pitchFamily="50" charset="0"/>
                <a:cs typeface="Arial"/>
                <a:sym typeface="Arial"/>
              </a:rPr>
              <a:t>permettra d’alimenter une mine d’or avec de l’énergie solaire (parc solaire d’EREN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41530"/>
                </a:solidFill>
                <a:effectLst/>
                <a:uLnTx/>
                <a:uFillTx/>
                <a:latin typeface="Volte" panose="00000500000000000000" pitchFamily="50" charset="0"/>
                <a:cs typeface="Arial"/>
                <a:sym typeface="Arial"/>
              </a:rPr>
              <a:t>Renewable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141530"/>
                </a:solidFill>
                <a:effectLst/>
                <a:uLnTx/>
                <a:uFillTx/>
                <a:latin typeface="Volte" panose="00000500000000000000" pitchFamily="50" charset="0"/>
                <a:cs typeface="Arial"/>
                <a:sym typeface="Arial"/>
              </a:rPr>
              <a:t> Energy et d’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41530"/>
                </a:solidFill>
                <a:effectLst/>
                <a:uLnTx/>
                <a:uFillTx/>
                <a:latin typeface="Volte" panose="00000500000000000000" pitchFamily="50" charset="0"/>
                <a:cs typeface="Arial"/>
                <a:sym typeface="Arial"/>
              </a:rPr>
              <a:t>African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141530"/>
                </a:solidFill>
                <a:effectLst/>
                <a:uLnTx/>
                <a:uFillTx/>
                <a:latin typeface="Volte" panose="00000500000000000000" pitchFamily="50" charset="0"/>
                <a:cs typeface="Arial"/>
                <a:sym typeface="Arial"/>
              </a:rPr>
              <a:t> Energy Management Platform).</a:t>
            </a:r>
          </a:p>
        </p:txBody>
      </p:sp>
      <p:sp>
        <p:nvSpPr>
          <p:cNvPr id="256" name="Google Shape;256;p33"/>
          <p:cNvSpPr txBox="1"/>
          <p:nvPr/>
        </p:nvSpPr>
        <p:spPr>
          <a:xfrm>
            <a:off x="1334308" y="98434"/>
            <a:ext cx="9523384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14153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2- Les énergies renouvelables, une opportunité pour l’Afrique</a:t>
            </a:r>
          </a:p>
        </p:txBody>
      </p:sp>
      <p:sp>
        <p:nvSpPr>
          <p:cNvPr id="257" name="Google Shape;257;p33"/>
          <p:cNvSpPr txBox="1"/>
          <p:nvPr/>
        </p:nvSpPr>
        <p:spPr>
          <a:xfrm>
            <a:off x="521602" y="1521408"/>
            <a:ext cx="5531198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530"/>
              </a:buClr>
              <a:buSzPts val="28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141530"/>
                </a:solidFill>
                <a:effectLst/>
                <a:uLnTx/>
                <a:uFillTx/>
                <a:latin typeface="Volte" panose="00000500000000000000" pitchFamily="50" charset="0"/>
                <a:cs typeface="Arial"/>
                <a:sym typeface="Arial"/>
              </a:rPr>
              <a:t>Au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141530"/>
                </a:solidFill>
                <a:effectLst/>
                <a:uLnTx/>
                <a:uFillTx/>
                <a:latin typeface="Volte Semibold" panose="00000700000000000000" pitchFamily="50" charset="0"/>
                <a:cs typeface="Arial"/>
                <a:sym typeface="Arial"/>
              </a:rPr>
              <a:t>Sénégal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141530"/>
                </a:solidFill>
                <a:effectLst/>
                <a:uLnTx/>
                <a:uFillTx/>
                <a:latin typeface="Volte" panose="00000500000000000000" pitchFamily="50" charset="0"/>
                <a:cs typeface="Arial"/>
                <a:sym typeface="Arial"/>
              </a:rPr>
              <a:t>, grâce aux PPA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141530"/>
                </a:solidFill>
                <a:effectLst/>
                <a:uLnTx/>
                <a:uFillTx/>
                <a:latin typeface="Volte Semibold" panose="00000700000000000000" pitchFamily="50" charset="0"/>
                <a:sym typeface="Arial"/>
              </a:rPr>
              <a:t>100 MW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141530"/>
                </a:solidFill>
                <a:effectLst/>
                <a:uLnTx/>
                <a:uFillTx/>
                <a:latin typeface="Volte" panose="00000500000000000000" pitchFamily="50" charset="0"/>
                <a:cs typeface="Arial"/>
                <a:sym typeface="Arial"/>
              </a:rPr>
              <a:t>de centrales solaires ont été développés ainsi qu’un grand parc éolien de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141530"/>
                </a:solidFill>
                <a:effectLst/>
                <a:uLnTx/>
                <a:uFillTx/>
                <a:latin typeface="Volte Semibold" panose="00000700000000000000" pitchFamily="50" charset="0"/>
                <a:sym typeface="Arial"/>
              </a:rPr>
              <a:t>158 MW,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141530"/>
                </a:solidFill>
                <a:effectLst/>
                <a:uLnTx/>
                <a:uFillTx/>
                <a:latin typeface="Volte" panose="00000500000000000000" pitchFamily="50" charset="0"/>
                <a:cs typeface="Arial"/>
                <a:sym typeface="Arial"/>
              </a:rPr>
              <a:t>piloté par des Producteurs Indépendants d’Energie (PIE).</a:t>
            </a:r>
          </a:p>
        </p:txBody>
      </p:sp>
    </p:spTree>
    <p:extLst>
      <p:ext uri="{BB962C8B-B14F-4D97-AF65-F5344CB8AC3E}">
        <p14:creationId xmlns:p14="http://schemas.microsoft.com/office/powerpoint/2010/main" val="1210759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/>
          <p:nvPr/>
        </p:nvSpPr>
        <p:spPr>
          <a:xfrm>
            <a:off x="0" y="0"/>
            <a:ext cx="12192000" cy="5444400"/>
          </a:xfrm>
          <a:prstGeom prst="rect">
            <a:avLst/>
          </a:prstGeom>
          <a:solidFill>
            <a:srgbClr val="269B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8267" y="5512901"/>
            <a:ext cx="1125400" cy="1345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28"/>
          <p:cNvCxnSpPr/>
          <p:nvPr/>
        </p:nvCxnSpPr>
        <p:spPr>
          <a:xfrm>
            <a:off x="714367" y="1114433"/>
            <a:ext cx="21439" cy="3317073"/>
          </a:xfrm>
          <a:prstGeom prst="straightConnector1">
            <a:avLst/>
          </a:prstGeom>
          <a:noFill/>
          <a:ln w="38100" cap="flat" cmpd="sng">
            <a:solidFill>
              <a:srgbClr val="F7E533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97" name="Google Shape;197;p28"/>
          <p:cNvSpPr txBox="1">
            <a:spLocks noGrp="1"/>
          </p:cNvSpPr>
          <p:nvPr>
            <p:ph type="title" idx="4294967295"/>
          </p:nvPr>
        </p:nvSpPr>
        <p:spPr>
          <a:xfrm>
            <a:off x="1188876" y="1119152"/>
            <a:ext cx="6230407" cy="3412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1530"/>
              </a:buClr>
              <a:buSzPts val="3600"/>
              <a:buFont typeface="Arial"/>
              <a:buNone/>
            </a:pPr>
            <a:r>
              <a:rPr lang="fr-FR" sz="2800" dirty="0">
                <a:solidFill>
                  <a:srgbClr val="141530"/>
                </a:solidFill>
                <a:latin typeface="Volte Semibold" panose="00000700000000000000" pitchFamily="50" charset="0"/>
                <a:ea typeface="Arial"/>
                <a:cs typeface="Arial"/>
                <a:sym typeface="Arial"/>
              </a:rPr>
              <a:t>3 • </a:t>
            </a:r>
            <a:r>
              <a:rPr lang="fr-FR" sz="3200" dirty="0">
                <a:solidFill>
                  <a:srgbClr val="141530"/>
                </a:solidFill>
                <a:latin typeface="Volte Semibold" panose="00000700000000000000" pitchFamily="50" charset="0"/>
                <a:ea typeface="Arial"/>
                <a:cs typeface="Arial"/>
                <a:sym typeface="Arial"/>
              </a:rPr>
              <a:t>Les mini-réseaux solaires décentralisés au Mali, un exemple d’une démarche multi acteurs au profit des zones rurales</a:t>
            </a:r>
            <a:endParaRPr sz="2800" dirty="0">
              <a:solidFill>
                <a:srgbClr val="141530"/>
              </a:solidFill>
              <a:latin typeface="Volte Semibold" panose="00000700000000000000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8"/>
          <p:cNvSpPr txBox="1"/>
          <p:nvPr/>
        </p:nvSpPr>
        <p:spPr>
          <a:xfrm>
            <a:off x="977451" y="5942812"/>
            <a:ext cx="2296638" cy="73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141530"/>
              </a:buClr>
              <a:buSzPct val="180180"/>
              <a:buFont typeface="Arial"/>
              <a:buNone/>
            </a:pPr>
            <a:endParaRPr sz="3600" b="0" i="0" u="none" strike="noStrike" cap="none">
              <a:solidFill>
                <a:srgbClr val="1415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83477" y="-202244"/>
            <a:ext cx="5816408" cy="4734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0" y="0"/>
            <a:ext cx="12192000" cy="1543200"/>
          </a:xfrm>
          <a:prstGeom prst="rect">
            <a:avLst/>
          </a:prstGeom>
          <a:solidFill>
            <a:srgbClr val="269B87"/>
          </a:solidFill>
          <a:ln>
            <a:noFill/>
          </a:ln>
          <a:effectLst>
            <a:outerShdw blurRad="57150" dist="19050" dir="5400000" algn="bl" rotWithShape="0">
              <a:schemeClr val="lt1">
                <a:alpha val="48627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6600" y="98434"/>
            <a:ext cx="1125400" cy="1345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Google Shape;206;p30"/>
          <p:cNvCxnSpPr/>
          <p:nvPr/>
        </p:nvCxnSpPr>
        <p:spPr>
          <a:xfrm flipH="1">
            <a:off x="1085733" y="200033"/>
            <a:ext cx="14400" cy="1128800"/>
          </a:xfrm>
          <a:prstGeom prst="straightConnector1">
            <a:avLst/>
          </a:prstGeom>
          <a:noFill/>
          <a:ln w="38100" cap="flat" cmpd="sng">
            <a:solidFill>
              <a:srgbClr val="F7E533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07" name="Google Shape;207;p30"/>
          <p:cNvSpPr txBox="1"/>
          <p:nvPr/>
        </p:nvSpPr>
        <p:spPr>
          <a:xfrm>
            <a:off x="1321616" y="98434"/>
            <a:ext cx="95235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sz="2400" b="0" i="0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3 • Les mini-réseaux solaires décentralisés au Mali, un exemple d’une démarche multi acteurs au profit des zones rurales</a:t>
            </a:r>
            <a:br>
              <a:rPr lang="fr-FR" sz="2400" b="0" i="0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</a:br>
            <a:endParaRPr sz="2400" b="0" i="1" u="none" strike="noStrike" cap="none" dirty="0">
              <a:solidFill>
                <a:srgbClr val="141530"/>
              </a:solidFill>
              <a:latin typeface="Volte Semibold" panose="00000700000000000000" pitchFamily="50" charset="0"/>
              <a:sym typeface="Arial"/>
            </a:endParaRPr>
          </a:p>
        </p:txBody>
      </p:sp>
      <p:pic>
        <p:nvPicPr>
          <p:cNvPr id="208" name="Google Shape;208;p3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13305" b="13305"/>
          <a:stretch/>
        </p:blipFill>
        <p:spPr>
          <a:xfrm>
            <a:off x="6586538" y="1792288"/>
            <a:ext cx="4602162" cy="4341812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  <p:sp>
        <p:nvSpPr>
          <p:cNvPr id="2" name="Google Shape;257;p33">
            <a:extLst>
              <a:ext uri="{FF2B5EF4-FFF2-40B4-BE49-F238E27FC236}">
                <a16:creationId xmlns:a16="http://schemas.microsoft.com/office/drawing/2014/main" id="{296715CA-34F6-7CCB-0870-831F7F7C5CF3}"/>
              </a:ext>
            </a:extLst>
          </p:cNvPr>
          <p:cNvSpPr txBox="1"/>
          <p:nvPr/>
        </p:nvSpPr>
        <p:spPr>
          <a:xfrm>
            <a:off x="433112" y="2551856"/>
            <a:ext cx="5456411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530"/>
              </a:buClr>
              <a:buSzPts val="2800"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141530"/>
                </a:solidFill>
                <a:effectLst/>
                <a:uLnTx/>
                <a:uFillTx/>
                <a:latin typeface="Volte Semibold" panose="00000700000000000000" pitchFamily="50" charset="0"/>
                <a:sym typeface="Arial"/>
              </a:rPr>
              <a:t>Un mini-réseau solaire décentralisé</a:t>
            </a:r>
            <a:r>
              <a:rPr lang="fr-FR" sz="2400" dirty="0">
                <a:solidFill>
                  <a:srgbClr val="141530"/>
                </a:solidFill>
                <a:latin typeface="Volte" panose="00000500000000000000" pitchFamily="50" charset="0"/>
              </a:rPr>
              <a:t>: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141530"/>
                </a:solidFill>
                <a:effectLst/>
                <a:uLnTx/>
                <a:uFillTx/>
                <a:latin typeface="Volte Semibold" panose="00000700000000000000" pitchFamily="50" charset="0"/>
                <a:sym typeface="Aria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141530"/>
                </a:solidFill>
                <a:effectLst/>
                <a:uLnTx/>
                <a:uFillTx/>
                <a:latin typeface="Volte" panose="00000500000000000000" pitchFamily="50" charset="0"/>
                <a:cs typeface="Arial"/>
                <a:sym typeface="Arial"/>
              </a:rPr>
              <a:t>un réseau électrique à petite échelle, déconnecté du réseau national, alimenté par l’énergie solaire grâce à des panneaux photovoltaïques pour répondre à un besoin local.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0" y="0"/>
            <a:ext cx="12192000" cy="1543200"/>
          </a:xfrm>
          <a:prstGeom prst="rect">
            <a:avLst/>
          </a:prstGeom>
          <a:solidFill>
            <a:srgbClr val="269B87"/>
          </a:solidFill>
          <a:ln>
            <a:noFill/>
          </a:ln>
          <a:effectLst>
            <a:outerShdw blurRad="57150" dist="19050" dir="5400000" algn="bl" rotWithShape="0">
              <a:schemeClr val="lt1">
                <a:alpha val="48627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6600" y="98434"/>
            <a:ext cx="1125400" cy="1345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Google Shape;206;p30"/>
          <p:cNvCxnSpPr/>
          <p:nvPr/>
        </p:nvCxnSpPr>
        <p:spPr>
          <a:xfrm flipH="1">
            <a:off x="1085733" y="200033"/>
            <a:ext cx="14400" cy="1128800"/>
          </a:xfrm>
          <a:prstGeom prst="straightConnector1">
            <a:avLst/>
          </a:prstGeom>
          <a:noFill/>
          <a:ln w="38100" cap="flat" cmpd="sng">
            <a:solidFill>
              <a:srgbClr val="F7E533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07" name="Google Shape;207;p30"/>
          <p:cNvSpPr txBox="1"/>
          <p:nvPr/>
        </p:nvSpPr>
        <p:spPr>
          <a:xfrm>
            <a:off x="1321616" y="98434"/>
            <a:ext cx="95235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sz="2400" b="0" i="0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3 • Les mini-réseaux solaires décentralisés au Mali, un exemple d’une démarche multi acteurs au profit des zones rurales</a:t>
            </a:r>
            <a:br>
              <a:rPr lang="fr-FR" sz="2400" b="0" i="0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</a:br>
            <a:endParaRPr sz="2400" b="0" i="1" u="none" strike="noStrike" cap="none" dirty="0">
              <a:solidFill>
                <a:srgbClr val="141530"/>
              </a:solidFill>
              <a:latin typeface="Volte Semibold" panose="00000700000000000000" pitchFamily="50" charset="0"/>
              <a:sym typeface="Arial"/>
            </a:endParaRPr>
          </a:p>
        </p:txBody>
      </p:sp>
      <p:pic>
        <p:nvPicPr>
          <p:cNvPr id="208" name="Google Shape;208;p30"/>
          <p:cNvPicPr preferRelativeResize="0">
            <a:picLocks noGrp="1"/>
          </p:cNvPicPr>
          <p:nvPr>
            <p:ph type="pic" idx="2"/>
          </p:nvPr>
        </p:nvPicPr>
        <p:blipFill>
          <a:blip r:embed="rId4"/>
          <a:srcRect l="12191" r="12191"/>
          <a:stretch/>
        </p:blipFill>
        <p:spPr>
          <a:xfrm>
            <a:off x="6586538" y="1792288"/>
            <a:ext cx="4602162" cy="4341812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  <p:sp>
        <p:nvSpPr>
          <p:cNvPr id="209" name="Google Shape;209;p30"/>
          <p:cNvSpPr txBox="1">
            <a:spLocks noGrp="1"/>
          </p:cNvSpPr>
          <p:nvPr>
            <p:ph type="body" idx="1"/>
          </p:nvPr>
        </p:nvSpPr>
        <p:spPr>
          <a:xfrm>
            <a:off x="1002890" y="1743232"/>
            <a:ext cx="5093110" cy="4342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fr-FR" sz="2800" dirty="0">
                <a:solidFill>
                  <a:srgbClr val="141530"/>
                </a:solidFill>
                <a:latin typeface="Volte Semibold" panose="00000700000000000000" pitchFamily="50" charset="0"/>
                <a:ea typeface="Arial"/>
                <a:cs typeface="Arial"/>
                <a:sym typeface="Arial"/>
              </a:rPr>
              <a:t>Présentation du projet</a:t>
            </a:r>
            <a:endParaRPr dirty="0">
              <a:solidFill>
                <a:srgbClr val="141530"/>
              </a:solidFill>
              <a:latin typeface="Volte Semibold" panose="00000700000000000000" pitchFamily="50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fr-FR" sz="1800" dirty="0">
                <a:solidFill>
                  <a:srgbClr val="141530"/>
                </a:solidFill>
                <a:latin typeface="Volte" panose="00000500000000000000" pitchFamily="50" charset="0"/>
                <a:ea typeface="Arial"/>
                <a:cs typeface="Arial"/>
                <a:sym typeface="Arial"/>
              </a:rPr>
              <a:t>• Lieu :  </a:t>
            </a:r>
            <a:r>
              <a:rPr lang="fr-FR" sz="1800" dirty="0">
                <a:solidFill>
                  <a:srgbClr val="141530"/>
                </a:solidFill>
                <a:latin typeface="Volte Semibold" panose="00000700000000000000" pitchFamily="50" charset="0"/>
                <a:ea typeface="Arial"/>
                <a:cs typeface="Arial"/>
                <a:sym typeface="Arial"/>
              </a:rPr>
              <a:t>Mali</a:t>
            </a:r>
            <a:endParaRPr dirty="0">
              <a:solidFill>
                <a:srgbClr val="141530"/>
              </a:solidFill>
              <a:latin typeface="Volte Semibold" panose="00000700000000000000" pitchFamily="50" charset="0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fr-FR" sz="1800" dirty="0">
                <a:solidFill>
                  <a:srgbClr val="141530"/>
                </a:solidFill>
                <a:latin typeface="Volte" panose="00000500000000000000" pitchFamily="50" charset="0"/>
                <a:ea typeface="Arial"/>
                <a:cs typeface="Arial"/>
                <a:sym typeface="Arial"/>
              </a:rPr>
              <a:t>• Population : </a:t>
            </a:r>
            <a:r>
              <a:rPr lang="fr-FR" sz="1800" dirty="0">
                <a:solidFill>
                  <a:srgbClr val="141530"/>
                </a:solidFill>
                <a:latin typeface="Volte Semibold" panose="00000700000000000000" pitchFamily="50" charset="0"/>
                <a:ea typeface="Arial"/>
                <a:cs typeface="Arial"/>
                <a:sym typeface="Arial"/>
              </a:rPr>
              <a:t>123 000 </a:t>
            </a:r>
            <a:r>
              <a:rPr lang="fr-FR" sz="1800" dirty="0">
                <a:solidFill>
                  <a:srgbClr val="141530"/>
                </a:solidFill>
                <a:latin typeface="Volte" panose="00000500000000000000" pitchFamily="50" charset="0"/>
                <a:ea typeface="Arial"/>
                <a:cs typeface="Arial"/>
                <a:sym typeface="Arial"/>
              </a:rPr>
              <a:t>personnes (</a:t>
            </a:r>
            <a:r>
              <a:rPr lang="fr-FR" sz="1800" dirty="0">
                <a:solidFill>
                  <a:srgbClr val="141530"/>
                </a:solidFill>
                <a:latin typeface="Volte Semibold" panose="00000700000000000000" pitchFamily="50" charset="0"/>
                <a:ea typeface="Arial"/>
                <a:cs typeface="Arial"/>
                <a:sym typeface="Arial"/>
              </a:rPr>
              <a:t>32</a:t>
            </a:r>
            <a:r>
              <a:rPr lang="fr-FR" sz="1800" dirty="0">
                <a:solidFill>
                  <a:srgbClr val="141530"/>
                </a:solidFill>
                <a:latin typeface="Volte" panose="00000500000000000000" pitchFamily="50" charset="0"/>
                <a:ea typeface="Arial"/>
                <a:cs typeface="Arial"/>
                <a:sym typeface="Arial"/>
              </a:rPr>
              <a:t> villages issus de </a:t>
            </a:r>
            <a:r>
              <a:rPr lang="fr-FR" sz="1800" dirty="0">
                <a:solidFill>
                  <a:srgbClr val="141530"/>
                </a:solidFill>
                <a:latin typeface="Volte Semibold" panose="00000700000000000000" pitchFamily="50" charset="0"/>
                <a:ea typeface="Arial"/>
                <a:cs typeface="Arial"/>
                <a:sym typeface="Arial"/>
              </a:rPr>
              <a:t>6</a:t>
            </a:r>
            <a:r>
              <a:rPr lang="fr-FR" sz="1800" dirty="0">
                <a:solidFill>
                  <a:srgbClr val="141530"/>
                </a:solidFill>
                <a:latin typeface="Volte" panose="00000500000000000000" pitchFamily="50" charset="0"/>
                <a:ea typeface="Arial"/>
                <a:cs typeface="Arial"/>
                <a:sym typeface="Arial"/>
              </a:rPr>
              <a:t> régions)</a:t>
            </a:r>
            <a:endParaRPr dirty="0">
              <a:solidFill>
                <a:srgbClr val="141530"/>
              </a:solidFill>
              <a:latin typeface="Volte" panose="00000500000000000000" pitchFamily="50" charset="0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fr-FR" sz="1800" dirty="0">
                <a:solidFill>
                  <a:srgbClr val="141530"/>
                </a:solidFill>
                <a:latin typeface="Volte" panose="00000500000000000000" pitchFamily="50" charset="0"/>
                <a:ea typeface="Arial"/>
                <a:cs typeface="Arial"/>
                <a:sym typeface="Arial"/>
              </a:rPr>
              <a:t>• Objectif : garantir un accès à l’électricité et à l’eau aux populations rurales</a:t>
            </a:r>
            <a:endParaRPr dirty="0">
              <a:solidFill>
                <a:srgbClr val="141530"/>
              </a:solidFill>
              <a:latin typeface="Volte" panose="00000500000000000000" pitchFamily="50" charset="0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fr-FR" sz="1800" dirty="0">
                <a:solidFill>
                  <a:srgbClr val="141530"/>
                </a:solidFill>
                <a:latin typeface="Volte" panose="00000500000000000000" pitchFamily="50" charset="0"/>
                <a:ea typeface="Arial"/>
                <a:cs typeface="Arial"/>
                <a:sym typeface="Arial"/>
              </a:rPr>
              <a:t>• Financement : </a:t>
            </a:r>
            <a:r>
              <a:rPr lang="fr-FR" sz="1800" dirty="0">
                <a:solidFill>
                  <a:srgbClr val="141530"/>
                </a:solidFill>
                <a:latin typeface="Volte Semibold" panose="00000700000000000000" pitchFamily="50" charset="0"/>
                <a:ea typeface="Arial"/>
                <a:cs typeface="Arial"/>
                <a:sym typeface="Arial"/>
              </a:rPr>
              <a:t>un prêt de neuf millions </a:t>
            </a:r>
            <a:r>
              <a:rPr lang="fr-FR" sz="1800" dirty="0">
                <a:solidFill>
                  <a:srgbClr val="141530"/>
                </a:solidFill>
                <a:latin typeface="Volte" panose="00000500000000000000" pitchFamily="50" charset="0"/>
                <a:ea typeface="Arial"/>
                <a:cs typeface="Arial"/>
                <a:sym typeface="Arial"/>
              </a:rPr>
              <a:t>de dollars du mécanisme IRENA/ADFD Project Facility.</a:t>
            </a:r>
            <a:endParaRPr dirty="0">
              <a:solidFill>
                <a:srgbClr val="141530"/>
              </a:solidFill>
              <a:latin typeface="Volte" panose="00000500000000000000" pitchFamily="50" charset="0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fr-FR" sz="1800" dirty="0">
                <a:solidFill>
                  <a:srgbClr val="141530"/>
                </a:solidFill>
                <a:latin typeface="Volte" panose="00000500000000000000" pitchFamily="50" charset="0"/>
                <a:ea typeface="Arial"/>
                <a:cs typeface="Arial"/>
                <a:sym typeface="Arial"/>
              </a:rPr>
              <a:t>• Impact du projet : plus de </a:t>
            </a:r>
            <a:r>
              <a:rPr lang="fr-FR" sz="1800" dirty="0">
                <a:solidFill>
                  <a:srgbClr val="141530"/>
                </a:solidFill>
                <a:latin typeface="Volte Semibold" panose="00000700000000000000" pitchFamily="50" charset="0"/>
                <a:ea typeface="Arial"/>
                <a:cs typeface="Arial"/>
                <a:sym typeface="Arial"/>
              </a:rPr>
              <a:t>2000</a:t>
            </a:r>
            <a:r>
              <a:rPr lang="fr-FR" sz="1800" dirty="0">
                <a:solidFill>
                  <a:srgbClr val="141530"/>
                </a:solidFill>
                <a:latin typeface="Volte" panose="00000500000000000000" pitchFamily="50" charset="0"/>
                <a:ea typeface="Arial"/>
                <a:cs typeface="Arial"/>
                <a:sym typeface="Arial"/>
              </a:rPr>
              <a:t> opportunités d’emplois directs ou indirects. </a:t>
            </a:r>
            <a:r>
              <a:rPr lang="fr-FR" sz="1800" dirty="0">
                <a:solidFill>
                  <a:srgbClr val="141530"/>
                </a:solidFill>
                <a:latin typeface="Volte Semibold" panose="00000700000000000000" pitchFamily="50" charset="0"/>
                <a:ea typeface="Arial"/>
                <a:cs typeface="Arial"/>
                <a:sym typeface="Arial"/>
              </a:rPr>
              <a:t>5 000 tonnes de CO2 </a:t>
            </a:r>
            <a:r>
              <a:rPr lang="fr-FR" sz="1800" dirty="0">
                <a:solidFill>
                  <a:srgbClr val="141530"/>
                </a:solidFill>
                <a:latin typeface="Volte" panose="00000500000000000000" pitchFamily="50" charset="0"/>
                <a:ea typeface="Arial"/>
                <a:cs typeface="Arial"/>
                <a:sym typeface="Arial"/>
              </a:rPr>
              <a:t>évitées par an. </a:t>
            </a:r>
            <a:r>
              <a:rPr lang="fr-FR" sz="1800" dirty="0">
                <a:solidFill>
                  <a:srgbClr val="141530"/>
                </a:solidFill>
                <a:latin typeface="Volte Semibold" panose="00000700000000000000" pitchFamily="50" charset="0"/>
                <a:ea typeface="Arial"/>
                <a:cs typeface="Arial"/>
                <a:sym typeface="Arial"/>
              </a:rPr>
              <a:t>6 ODD </a:t>
            </a:r>
            <a:r>
              <a:rPr lang="fr-FR" sz="1800" dirty="0">
                <a:solidFill>
                  <a:srgbClr val="141530"/>
                </a:solidFill>
                <a:latin typeface="Volte" panose="00000500000000000000" pitchFamily="50" charset="0"/>
                <a:ea typeface="Arial"/>
                <a:cs typeface="Arial"/>
                <a:sym typeface="Arial"/>
              </a:rPr>
              <a:t>pris en compte.</a:t>
            </a:r>
            <a:endParaRPr sz="1800" dirty="0">
              <a:solidFill>
                <a:srgbClr val="141530"/>
              </a:solidFill>
              <a:latin typeface="Volte" panose="00000500000000000000" pitchFamily="50" charset="0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>
              <a:solidFill>
                <a:srgbClr val="141530"/>
              </a:solidFill>
              <a:latin typeface="Volte" panose="00000500000000000000" pitchFamily="50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2209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/>
          <p:nvPr/>
        </p:nvSpPr>
        <p:spPr>
          <a:xfrm>
            <a:off x="0" y="0"/>
            <a:ext cx="12192000" cy="1543200"/>
          </a:xfrm>
          <a:prstGeom prst="rect">
            <a:avLst/>
          </a:prstGeom>
          <a:solidFill>
            <a:srgbClr val="269B87"/>
          </a:solidFill>
          <a:ln>
            <a:noFill/>
          </a:ln>
          <a:effectLst>
            <a:outerShdw blurRad="57150" dist="19050" dir="5400000" algn="bl" rotWithShape="0">
              <a:schemeClr val="lt1">
                <a:alpha val="48627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6600" y="98434"/>
            <a:ext cx="1125400" cy="1345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p36"/>
          <p:cNvCxnSpPr/>
          <p:nvPr/>
        </p:nvCxnSpPr>
        <p:spPr>
          <a:xfrm flipH="1">
            <a:off x="1085733" y="200033"/>
            <a:ext cx="14400" cy="1128800"/>
          </a:xfrm>
          <a:prstGeom prst="straightConnector1">
            <a:avLst/>
          </a:prstGeom>
          <a:noFill/>
          <a:ln w="38100" cap="flat" cmpd="sng">
            <a:solidFill>
              <a:srgbClr val="F7E533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17" name="Google Shape;217;p36" descr="Figure 3"/>
          <p:cNvPicPr preferRelativeResize="0"/>
          <p:nvPr/>
        </p:nvPicPr>
        <p:blipFill rotWithShape="1">
          <a:blip r:embed="rId4">
            <a:alphaModFix/>
          </a:blip>
          <a:srcRect l="43293" t="63102" r="41979" b="26674"/>
          <a:stretch/>
        </p:blipFill>
        <p:spPr>
          <a:xfrm>
            <a:off x="2742771" y="2230268"/>
            <a:ext cx="508162" cy="33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6" descr="Figure 3"/>
          <p:cNvPicPr preferRelativeResize="0"/>
          <p:nvPr/>
        </p:nvPicPr>
        <p:blipFill rotWithShape="1">
          <a:blip r:embed="rId4">
            <a:alphaModFix/>
          </a:blip>
          <a:srcRect l="43293" t="63102" r="41979" b="26674"/>
          <a:stretch/>
        </p:blipFill>
        <p:spPr>
          <a:xfrm>
            <a:off x="2850019" y="4789512"/>
            <a:ext cx="508162" cy="33638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6"/>
          <p:cNvSpPr txBox="1"/>
          <p:nvPr/>
        </p:nvSpPr>
        <p:spPr>
          <a:xfrm>
            <a:off x="847933" y="1744475"/>
            <a:ext cx="4805999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Une coopération multi-acteurs réussie au profit des populations rurales</a:t>
            </a:r>
            <a:endParaRPr sz="1400" b="0" i="0" u="none" strike="noStrike" cap="none" dirty="0">
              <a:solidFill>
                <a:srgbClr val="000000"/>
              </a:solidFill>
              <a:latin typeface="Volte" panose="00000500000000000000" pitchFamily="50" charset="0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530"/>
              </a:buClr>
              <a:buSzPts val="2800"/>
              <a:buFont typeface="Arial"/>
              <a:buChar char="•"/>
            </a:pPr>
            <a: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Les acteurs internationaux</a:t>
            </a:r>
            <a:b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</a:br>
            <a: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l’Agence internationale pour les énergies renouvelables (IRENA) et le Fonds d’Abu Dhabi pour le développement (ADFD)</a:t>
            </a:r>
            <a:endParaRPr sz="1600" b="0" i="0" u="none" strike="noStrike" cap="none" dirty="0">
              <a:solidFill>
                <a:srgbClr val="000000"/>
              </a:solidFill>
              <a:latin typeface="Volte" panose="00000500000000000000" pitchFamily="50" charset="0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530"/>
              </a:buClr>
              <a:buSzPts val="2800"/>
              <a:buFont typeface="Arial"/>
              <a:buChar char="•"/>
            </a:pPr>
            <a: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Les acteurs nationaux : L’Etat malien</a:t>
            </a:r>
            <a:endParaRPr sz="1600" b="0" i="0" u="none" strike="noStrike" cap="none" dirty="0">
              <a:solidFill>
                <a:srgbClr val="000000"/>
              </a:solidFill>
              <a:latin typeface="Volte" panose="00000500000000000000" pitchFamily="50" charset="0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530"/>
              </a:buClr>
              <a:buSzPts val="2800"/>
              <a:buFont typeface="Arial"/>
              <a:buChar char="•"/>
            </a:pPr>
            <a: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Les acteurs locaux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Volte" panose="00000500000000000000" pitchFamily="50" charset="0"/>
                <a:sym typeface="Arial"/>
              </a:rPr>
              <a:t> : l</a:t>
            </a:r>
            <a: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es collectivités locales</a:t>
            </a:r>
            <a:endParaRPr sz="1600" b="0" i="0" u="none" strike="noStrike" cap="none" dirty="0">
              <a:solidFill>
                <a:srgbClr val="000000"/>
              </a:solidFill>
              <a:latin typeface="Volte" panose="00000500000000000000" pitchFamily="50" charset="0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141530"/>
              </a:solidFill>
              <a:latin typeface="Volte" panose="00000500000000000000" pitchFamily="50" charset="0"/>
              <a:sym typeface="Arial"/>
            </a:endParaRPr>
          </a:p>
        </p:txBody>
      </p:sp>
      <p:pic>
        <p:nvPicPr>
          <p:cNvPr id="220" name="Google Shape;220;p36" descr="Une image contenant ciel, route, sport athlétique, extérieur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35800" y="1838492"/>
            <a:ext cx="5493500" cy="3919023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  <p:sp>
        <p:nvSpPr>
          <p:cNvPr id="221" name="Google Shape;221;p36"/>
          <p:cNvSpPr txBox="1"/>
          <p:nvPr/>
        </p:nvSpPr>
        <p:spPr>
          <a:xfrm>
            <a:off x="1321616" y="200033"/>
            <a:ext cx="95235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sz="2400" b="0" i="0" u="none" strike="noStrike" cap="none" dirty="0">
                <a:solidFill>
                  <a:srgbClr val="141530"/>
                </a:solidFill>
                <a:latin typeface="Arial"/>
                <a:ea typeface="Arial"/>
                <a:cs typeface="Arial"/>
                <a:sym typeface="Arial"/>
              </a:rPr>
              <a:t>3 • </a:t>
            </a:r>
            <a:r>
              <a:rPr lang="fr-FR" sz="2400" b="0" i="0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Les mini-réseaux solaires décentralisés au Mali, un exemple d’une démarche multi acteurs au profit des zones rurales</a:t>
            </a:r>
            <a:br>
              <a:rPr lang="fr-FR" sz="2400" b="0" i="0" u="none" strike="noStrike" cap="none" dirty="0">
                <a:solidFill>
                  <a:srgbClr val="14153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0" i="1" u="none" strike="noStrike" cap="none" dirty="0">
              <a:solidFill>
                <a:srgbClr val="1415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/>
          <p:nvPr/>
        </p:nvSpPr>
        <p:spPr>
          <a:xfrm>
            <a:off x="0" y="0"/>
            <a:ext cx="12192000" cy="1543200"/>
          </a:xfrm>
          <a:prstGeom prst="rect">
            <a:avLst/>
          </a:prstGeom>
          <a:solidFill>
            <a:srgbClr val="269B87"/>
          </a:solidFill>
          <a:ln>
            <a:noFill/>
          </a:ln>
          <a:effectLst>
            <a:outerShdw blurRad="57150" dist="19050" dir="5400000" algn="bl" rotWithShape="0">
              <a:schemeClr val="lt1">
                <a:alpha val="48627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6600" y="98434"/>
            <a:ext cx="1125400" cy="1345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37"/>
          <p:cNvCxnSpPr/>
          <p:nvPr/>
        </p:nvCxnSpPr>
        <p:spPr>
          <a:xfrm flipH="1">
            <a:off x="1085733" y="200033"/>
            <a:ext cx="14400" cy="1128800"/>
          </a:xfrm>
          <a:prstGeom prst="straightConnector1">
            <a:avLst/>
          </a:prstGeom>
          <a:noFill/>
          <a:ln w="38100" cap="flat" cmpd="sng">
            <a:solidFill>
              <a:srgbClr val="F7E533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29" name="Google Shape;229;p37" descr="Figure 3"/>
          <p:cNvPicPr preferRelativeResize="0"/>
          <p:nvPr/>
        </p:nvPicPr>
        <p:blipFill rotWithShape="1">
          <a:blip r:embed="rId4">
            <a:alphaModFix/>
          </a:blip>
          <a:srcRect l="43293" t="63102" r="41979" b="26674"/>
          <a:stretch/>
        </p:blipFill>
        <p:spPr>
          <a:xfrm>
            <a:off x="2742771" y="2230268"/>
            <a:ext cx="508162" cy="33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7" descr="Figure 3"/>
          <p:cNvPicPr preferRelativeResize="0"/>
          <p:nvPr/>
        </p:nvPicPr>
        <p:blipFill rotWithShape="1">
          <a:blip r:embed="rId4">
            <a:alphaModFix/>
          </a:blip>
          <a:srcRect l="43293" t="63102" r="41979" b="26674"/>
          <a:stretch/>
        </p:blipFill>
        <p:spPr>
          <a:xfrm>
            <a:off x="2850019" y="4789512"/>
            <a:ext cx="508162" cy="33638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7"/>
          <p:cNvSpPr txBox="1"/>
          <p:nvPr/>
        </p:nvSpPr>
        <p:spPr>
          <a:xfrm>
            <a:off x="1334308" y="181006"/>
            <a:ext cx="9523384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sz="2800" b="0" i="0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Pour aller plus loin sur les énergies renouvelables en Afrique</a:t>
            </a:r>
            <a:endParaRPr sz="1400" b="0" i="0" u="none" strike="noStrike" cap="none" dirty="0">
              <a:solidFill>
                <a:srgbClr val="000000"/>
              </a:solidFill>
              <a:latin typeface="Volte Semibold" panose="00000700000000000000" pitchFamily="50" charset="0"/>
              <a:sym typeface="Arial"/>
            </a:endParaRPr>
          </a:p>
        </p:txBody>
      </p:sp>
      <p:pic>
        <p:nvPicPr>
          <p:cNvPr id="232" name="Google Shape;232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34308" y="1830649"/>
            <a:ext cx="9559940" cy="4697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"/>
          <p:cNvSpPr/>
          <p:nvPr/>
        </p:nvSpPr>
        <p:spPr>
          <a:xfrm>
            <a:off x="7373950" y="5590650"/>
            <a:ext cx="4534706" cy="524165"/>
          </a:xfrm>
          <a:prstGeom prst="rect">
            <a:avLst/>
          </a:prstGeom>
          <a:solidFill>
            <a:srgbClr val="269B87"/>
          </a:solidFill>
          <a:ln w="25400" cap="flat" cmpd="sng">
            <a:solidFill>
              <a:srgbClr val="269B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"/>
          <p:cNvSpPr txBox="1"/>
          <p:nvPr/>
        </p:nvSpPr>
        <p:spPr>
          <a:xfrm>
            <a:off x="7690301" y="5643977"/>
            <a:ext cx="473641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 DOSSIER « COMPENSATION »</a:t>
            </a:r>
            <a:endParaRPr/>
          </a:p>
        </p:txBody>
      </p:sp>
      <p:sp>
        <p:nvSpPr>
          <p:cNvPr id="239" name="Google Shape;239;p3"/>
          <p:cNvSpPr/>
          <p:nvPr/>
        </p:nvSpPr>
        <p:spPr>
          <a:xfrm>
            <a:off x="7528330" y="4928402"/>
            <a:ext cx="3611015" cy="524165"/>
          </a:xfrm>
          <a:prstGeom prst="rect">
            <a:avLst/>
          </a:prstGeom>
          <a:solidFill>
            <a:srgbClr val="269B87"/>
          </a:solidFill>
          <a:ln w="25400" cap="flat" cmpd="sng">
            <a:solidFill>
              <a:srgbClr val="269B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"/>
          <p:cNvSpPr txBox="1"/>
          <p:nvPr/>
        </p:nvSpPr>
        <p:spPr>
          <a:xfrm>
            <a:off x="8122735" y="4976645"/>
            <a:ext cx="26017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 CAS D’ETUDE</a:t>
            </a:r>
            <a:endParaRPr/>
          </a:p>
        </p:txBody>
      </p:sp>
      <p:sp>
        <p:nvSpPr>
          <p:cNvPr id="241" name="Google Shape;241;p3"/>
          <p:cNvSpPr/>
          <p:nvPr/>
        </p:nvSpPr>
        <p:spPr>
          <a:xfrm>
            <a:off x="7373950" y="4269362"/>
            <a:ext cx="3009170" cy="524165"/>
          </a:xfrm>
          <a:prstGeom prst="rect">
            <a:avLst/>
          </a:prstGeom>
          <a:solidFill>
            <a:srgbClr val="269B87"/>
          </a:solidFill>
          <a:ln w="25400" cap="flat" cmpd="sng">
            <a:solidFill>
              <a:srgbClr val="269B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"/>
          <p:cNvSpPr txBox="1"/>
          <p:nvPr/>
        </p:nvSpPr>
        <p:spPr>
          <a:xfrm>
            <a:off x="7659620" y="4322417"/>
            <a:ext cx="26017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 SIGNAUX</a:t>
            </a:r>
            <a:endParaRPr/>
          </a:p>
        </p:txBody>
      </p:sp>
      <p:sp>
        <p:nvSpPr>
          <p:cNvPr id="243" name="Google Shape;243;p3"/>
          <p:cNvSpPr/>
          <p:nvPr/>
        </p:nvSpPr>
        <p:spPr>
          <a:xfrm>
            <a:off x="7102338" y="3615318"/>
            <a:ext cx="3691611" cy="524165"/>
          </a:xfrm>
          <a:prstGeom prst="rect">
            <a:avLst/>
          </a:prstGeom>
          <a:solidFill>
            <a:srgbClr val="269B87"/>
          </a:solidFill>
          <a:ln w="25400" cap="flat" cmpd="sng">
            <a:solidFill>
              <a:srgbClr val="269B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"/>
          <p:cNvSpPr txBox="1"/>
          <p:nvPr/>
        </p:nvSpPr>
        <p:spPr>
          <a:xfrm>
            <a:off x="8027544" y="3683568"/>
            <a:ext cx="26017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 TENDANCES</a:t>
            </a:r>
            <a:endParaRPr/>
          </a:p>
        </p:txBody>
      </p:sp>
      <p:sp>
        <p:nvSpPr>
          <p:cNvPr id="245" name="Google Shape;245;p3"/>
          <p:cNvSpPr/>
          <p:nvPr/>
        </p:nvSpPr>
        <p:spPr>
          <a:xfrm>
            <a:off x="7161636" y="2960383"/>
            <a:ext cx="4040402" cy="524165"/>
          </a:xfrm>
          <a:prstGeom prst="rect">
            <a:avLst/>
          </a:prstGeom>
          <a:solidFill>
            <a:srgbClr val="269B87"/>
          </a:solidFill>
          <a:ln w="25400" cap="flat" cmpd="sng">
            <a:solidFill>
              <a:srgbClr val="269B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"/>
          <p:cNvSpPr txBox="1"/>
          <p:nvPr/>
        </p:nvSpPr>
        <p:spPr>
          <a:xfrm>
            <a:off x="8219003" y="3022883"/>
            <a:ext cx="285059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100+ INDICATEURS</a:t>
            </a:r>
            <a:endParaRPr/>
          </a:p>
        </p:txBody>
      </p:sp>
      <p:sp>
        <p:nvSpPr>
          <p:cNvPr id="247" name="Google Shape;247;p3"/>
          <p:cNvSpPr/>
          <p:nvPr/>
        </p:nvSpPr>
        <p:spPr>
          <a:xfrm>
            <a:off x="6966409" y="2304015"/>
            <a:ext cx="3538748" cy="524165"/>
          </a:xfrm>
          <a:prstGeom prst="rect">
            <a:avLst/>
          </a:prstGeom>
          <a:solidFill>
            <a:srgbClr val="269B87"/>
          </a:solidFill>
          <a:ln w="25400" cap="flat" cmpd="sng">
            <a:solidFill>
              <a:srgbClr val="269B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3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74587" y="2648917"/>
            <a:ext cx="2442370" cy="345338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9" name="Google Shape;249;p3"/>
          <p:cNvSpPr/>
          <p:nvPr/>
        </p:nvSpPr>
        <p:spPr>
          <a:xfrm>
            <a:off x="0" y="0"/>
            <a:ext cx="12192000" cy="1543200"/>
          </a:xfrm>
          <a:prstGeom prst="rect">
            <a:avLst/>
          </a:prstGeom>
          <a:solidFill>
            <a:srgbClr val="269B87"/>
          </a:solidFill>
          <a:ln>
            <a:noFill/>
          </a:ln>
          <a:effectLst>
            <a:outerShdw blurRad="57150" dist="19050" dir="5400000" algn="bl" rotWithShape="0">
              <a:schemeClr val="lt1">
                <a:alpha val="4901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0" name="Google Shape;250;p3"/>
          <p:cNvCxnSpPr/>
          <p:nvPr/>
        </p:nvCxnSpPr>
        <p:spPr>
          <a:xfrm flipH="1">
            <a:off x="1085733" y="200033"/>
            <a:ext cx="14400" cy="1128800"/>
          </a:xfrm>
          <a:prstGeom prst="straightConnector1">
            <a:avLst/>
          </a:prstGeom>
          <a:noFill/>
          <a:ln w="38100" cap="flat" cmpd="sng">
            <a:solidFill>
              <a:srgbClr val="F7E533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51" name="Google Shape;251;p3"/>
          <p:cNvSpPr txBox="1"/>
          <p:nvPr/>
        </p:nvSpPr>
        <p:spPr>
          <a:xfrm>
            <a:off x="1432700" y="60441"/>
            <a:ext cx="7657143" cy="15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1794"/>
              <a:buFont typeface="Arial"/>
              <a:buNone/>
            </a:pPr>
            <a:r>
              <a:rPr lang="fr-FR" sz="4000" b="0" i="0" u="none" strike="noStrike" cap="none" dirty="0">
                <a:solidFill>
                  <a:schemeClr val="lt1"/>
                </a:solidFill>
                <a:latin typeface="Volte Semibold" panose="00000700000000000000" pitchFamily="50" charset="0"/>
                <a:sym typeface="Arial"/>
              </a:rPr>
              <a:t>Le Bilan mondial de l’action climat par secteur 2022 – 5</a:t>
            </a:r>
            <a:r>
              <a:rPr lang="fr-FR" sz="4000" b="0" i="0" u="none" strike="noStrike" cap="none" baseline="30000" dirty="0">
                <a:solidFill>
                  <a:schemeClr val="lt1"/>
                </a:solidFill>
                <a:latin typeface="Volte Semibold" panose="00000700000000000000" pitchFamily="50" charset="0"/>
                <a:sym typeface="Arial"/>
              </a:rPr>
              <a:t>e</a:t>
            </a:r>
            <a:r>
              <a:rPr lang="fr-FR" sz="4000" b="0" i="0" u="none" strike="noStrike" cap="none" dirty="0">
                <a:solidFill>
                  <a:schemeClr val="lt1"/>
                </a:solidFill>
                <a:latin typeface="Volte Semibold" panose="00000700000000000000" pitchFamily="50" charset="0"/>
                <a:sym typeface="Arial"/>
              </a:rPr>
              <a:t> édition</a:t>
            </a:r>
            <a:endParaRPr sz="4000" b="0" i="0" u="none" strike="noStrike" cap="none" dirty="0">
              <a:solidFill>
                <a:schemeClr val="lt1"/>
              </a:solidFill>
              <a:latin typeface="Volte Semibold" panose="00000700000000000000" pitchFamily="50" charset="0"/>
              <a:sym typeface="Arial"/>
            </a:endParaRPr>
          </a:p>
        </p:txBody>
      </p:sp>
      <p:pic>
        <p:nvPicPr>
          <p:cNvPr id="252" name="Google Shape;252;p3" descr="Une image contenant texte&#10;&#10;Description générée automatiquement"/>
          <p:cNvPicPr preferRelativeResize="0"/>
          <p:nvPr/>
        </p:nvPicPr>
        <p:blipFill rotWithShape="1">
          <a:blip r:embed="rId4">
            <a:alphaModFix amt="85000"/>
          </a:blip>
          <a:srcRect/>
          <a:stretch/>
        </p:blipFill>
        <p:spPr>
          <a:xfrm>
            <a:off x="866712" y="2422766"/>
            <a:ext cx="2588211" cy="366877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3" name="Google Shape;25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44218" y="2209608"/>
            <a:ext cx="2729728" cy="389268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4" name="Google Shape;254;p3"/>
          <p:cNvPicPr preferRelativeResize="0"/>
          <p:nvPr/>
        </p:nvPicPr>
        <p:blipFill rotWithShape="1">
          <a:blip r:embed="rId6">
            <a:alphaModFix amt="70000"/>
          </a:blip>
          <a:srcRect/>
          <a:stretch/>
        </p:blipFill>
        <p:spPr>
          <a:xfrm>
            <a:off x="2788401" y="2036190"/>
            <a:ext cx="2890900" cy="406611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5" name="Google Shape;255;p3"/>
          <p:cNvSpPr txBox="1"/>
          <p:nvPr/>
        </p:nvSpPr>
        <p:spPr>
          <a:xfrm>
            <a:off x="7739407" y="2335264"/>
            <a:ext cx="260179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 SECTEURS</a:t>
            </a:r>
            <a:endParaRPr/>
          </a:p>
        </p:txBody>
      </p:sp>
      <p:pic>
        <p:nvPicPr>
          <p:cNvPr id="256" name="Google Shape;256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60278" y="1956374"/>
            <a:ext cx="3109446" cy="414592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257" name="Google Shape;257;p3"/>
          <p:cNvGrpSpPr/>
          <p:nvPr/>
        </p:nvGrpSpPr>
        <p:grpSpPr>
          <a:xfrm>
            <a:off x="8976184" y="99050"/>
            <a:ext cx="3382100" cy="1345100"/>
            <a:chOff x="4771300" y="5475900"/>
            <a:chExt cx="3382100" cy="1345100"/>
          </a:xfrm>
        </p:grpSpPr>
        <p:pic>
          <p:nvPicPr>
            <p:cNvPr id="258" name="Google Shape;258;p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771300" y="5475900"/>
              <a:ext cx="1125400" cy="13451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59" name="Google Shape;259;p3"/>
            <p:cNvCxnSpPr/>
            <p:nvPr/>
          </p:nvCxnSpPr>
          <p:spPr>
            <a:xfrm>
              <a:off x="6096000" y="5552100"/>
              <a:ext cx="0" cy="119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0" name="Google Shape;260;p3"/>
            <p:cNvSpPr txBox="1"/>
            <p:nvPr/>
          </p:nvSpPr>
          <p:spPr>
            <a:xfrm>
              <a:off x="6295301" y="5779118"/>
              <a:ext cx="1858099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OBSERVATOIRE DE L’ACTION CLIMAT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EN AFRIQUE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/>
          <p:nvPr/>
        </p:nvSpPr>
        <p:spPr>
          <a:xfrm>
            <a:off x="0" y="-72481"/>
            <a:ext cx="12191999" cy="1543200"/>
          </a:xfrm>
          <a:prstGeom prst="rect">
            <a:avLst/>
          </a:prstGeom>
          <a:solidFill>
            <a:srgbClr val="269B87"/>
          </a:solidFill>
          <a:ln>
            <a:noFill/>
          </a:ln>
          <a:effectLst>
            <a:outerShdw blurRad="57150" dist="19050" dir="5400000" algn="bl" rotWithShape="0">
              <a:schemeClr val="lt1">
                <a:alpha val="4784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6600" y="98434"/>
            <a:ext cx="1125400" cy="1345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2"/>
          <p:cNvCxnSpPr/>
          <p:nvPr/>
        </p:nvCxnSpPr>
        <p:spPr>
          <a:xfrm flipH="1">
            <a:off x="1085733" y="200033"/>
            <a:ext cx="14400" cy="1128800"/>
          </a:xfrm>
          <a:prstGeom prst="straightConnector1">
            <a:avLst/>
          </a:prstGeom>
          <a:noFill/>
          <a:ln w="38100" cap="flat" cmpd="sng">
            <a:solidFill>
              <a:srgbClr val="F7E533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06" name="Google Shape;106;p2"/>
          <p:cNvSpPr txBox="1">
            <a:spLocks noGrp="1"/>
          </p:cNvSpPr>
          <p:nvPr>
            <p:ph type="title" idx="4294967295"/>
          </p:nvPr>
        </p:nvSpPr>
        <p:spPr>
          <a:xfrm>
            <a:off x="1414467" y="228633"/>
            <a:ext cx="82012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1530"/>
              </a:buClr>
              <a:buSzPts val="4000"/>
              <a:buFont typeface="Arial"/>
              <a:buNone/>
            </a:pPr>
            <a:r>
              <a:rPr lang="fr-FR" sz="4000" dirty="0">
                <a:solidFill>
                  <a:srgbClr val="141530"/>
                </a:solidFill>
                <a:latin typeface="Volte Semibold" panose="00000700000000000000" pitchFamily="50" charset="0"/>
                <a:ea typeface="Arial"/>
                <a:cs typeface="Arial"/>
                <a:sym typeface="Arial"/>
              </a:rPr>
              <a:t>Sommaire</a:t>
            </a:r>
            <a:endParaRPr sz="4000" dirty="0">
              <a:solidFill>
                <a:srgbClr val="141530"/>
              </a:solidFill>
              <a:latin typeface="Volte Semibold" panose="00000700000000000000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1085733" y="2207436"/>
            <a:ext cx="10801467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530"/>
              </a:buClr>
              <a:buSzPts val="2800"/>
              <a:buFont typeface="Calibri"/>
              <a:buAutoNum type="arabicPeriod"/>
            </a:pPr>
            <a:r>
              <a:rPr lang="fr-FR" sz="2800" b="0" i="0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L’accès à l’énergie, le grand défi de l’Afrique</a:t>
            </a:r>
            <a:endParaRPr sz="2800" b="0" i="0" u="none" strike="noStrike" cap="none" dirty="0">
              <a:solidFill>
                <a:srgbClr val="141530"/>
              </a:solidFill>
              <a:latin typeface="Volte Semibold" panose="00000700000000000000" pitchFamily="50" charset="0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530"/>
              </a:buClr>
              <a:buSzPts val="2800"/>
              <a:buFont typeface="Calibri"/>
              <a:buAutoNum type="arabicPeriod"/>
            </a:pPr>
            <a:r>
              <a:rPr lang="fr-FR" sz="2800" b="0" i="0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Les énergies renouvelables, une opportunité pour l’Afrique </a:t>
            </a:r>
            <a:endParaRPr sz="1400" b="0" i="0" u="none" strike="noStrike" cap="none" dirty="0">
              <a:solidFill>
                <a:srgbClr val="000000"/>
              </a:solidFill>
              <a:latin typeface="Volte Semibold" panose="00000700000000000000" pitchFamily="50" charset="0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530"/>
              </a:buClr>
              <a:buSzPts val="2800"/>
              <a:buFont typeface="Calibri"/>
              <a:buAutoNum type="arabicPeriod"/>
            </a:pPr>
            <a:r>
              <a:rPr lang="fr-FR" sz="2800" b="0" i="0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Les mini-réseaux solaires décentralisés au Mali, un exemple d’une démarche multi acteurs au profit des zones rurales</a:t>
            </a:r>
            <a:endParaRPr sz="1400" b="0" i="0" u="none" strike="noStrike" cap="none" dirty="0">
              <a:solidFill>
                <a:srgbClr val="000000"/>
              </a:solidFill>
              <a:highlight>
                <a:srgbClr val="FFFF00"/>
              </a:highlight>
              <a:latin typeface="Volte Semibold" panose="00000700000000000000" pitchFamily="50" charset="0"/>
              <a:sym typeface="Arial"/>
            </a:endParaRPr>
          </a:p>
        </p:txBody>
      </p:sp>
      <p:pic>
        <p:nvPicPr>
          <p:cNvPr id="108" name="Google Shape;108;p2" descr="Une image contenant flou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72399" y="5245787"/>
            <a:ext cx="1858261" cy="151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927672" y="6125936"/>
            <a:ext cx="2296638" cy="73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141530"/>
              </a:buClr>
              <a:buSzPts val="6000"/>
              <a:buFont typeface="Arial"/>
              <a:buNone/>
            </a:pPr>
            <a:r>
              <a:rPr lang="fr-FR" sz="2800" b="0" i="0" u="none" strike="noStrike" cap="none" dirty="0">
                <a:solidFill>
                  <a:srgbClr val="141530"/>
                </a:solidFill>
                <a:latin typeface="Arial"/>
                <a:ea typeface="Arial"/>
                <a:cs typeface="Arial"/>
                <a:sym typeface="Arial"/>
              </a:rPr>
              <a:t>#eMag</a:t>
            </a:r>
            <a:endParaRPr sz="3600" b="0" i="0" u="none" strike="noStrike" cap="none" dirty="0">
              <a:solidFill>
                <a:srgbClr val="1415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/>
          <p:nvPr/>
        </p:nvSpPr>
        <p:spPr>
          <a:xfrm>
            <a:off x="0" y="0"/>
            <a:ext cx="12192000" cy="5444400"/>
          </a:xfrm>
          <a:prstGeom prst="rect">
            <a:avLst/>
          </a:prstGeom>
          <a:solidFill>
            <a:srgbClr val="269B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8267" y="5512901"/>
            <a:ext cx="1125400" cy="1345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13"/>
          <p:cNvCxnSpPr/>
          <p:nvPr/>
        </p:nvCxnSpPr>
        <p:spPr>
          <a:xfrm>
            <a:off x="714367" y="1114433"/>
            <a:ext cx="21439" cy="3317073"/>
          </a:xfrm>
          <a:prstGeom prst="straightConnector1">
            <a:avLst/>
          </a:prstGeom>
          <a:noFill/>
          <a:ln w="38100" cap="flat" cmpd="sng">
            <a:solidFill>
              <a:srgbClr val="F7E533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17" name="Google Shape;117;p13"/>
          <p:cNvSpPr txBox="1">
            <a:spLocks noGrp="1"/>
          </p:cNvSpPr>
          <p:nvPr>
            <p:ph type="title" idx="4294967295"/>
          </p:nvPr>
        </p:nvSpPr>
        <p:spPr>
          <a:xfrm>
            <a:off x="1022251" y="1617564"/>
            <a:ext cx="5499977" cy="159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1530"/>
              </a:buClr>
              <a:buSzPts val="3600"/>
              <a:buFont typeface="Arial"/>
              <a:buNone/>
            </a:pPr>
            <a:r>
              <a:rPr lang="fr-FR" sz="3600" dirty="0">
                <a:solidFill>
                  <a:srgbClr val="141530"/>
                </a:solidFill>
                <a:latin typeface="Volte Semibold" panose="00000700000000000000" pitchFamily="50" charset="0"/>
                <a:ea typeface="Arial"/>
                <a:cs typeface="Arial"/>
                <a:sym typeface="Arial"/>
              </a:rPr>
              <a:t>1• L’accès à l’énergie, le grand défi de l’Afrique</a:t>
            </a:r>
            <a:endParaRPr dirty="0">
              <a:latin typeface="Volte Semibold" panose="00000700000000000000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3"/>
          <p:cNvSpPr txBox="1"/>
          <p:nvPr/>
        </p:nvSpPr>
        <p:spPr>
          <a:xfrm>
            <a:off x="977451" y="5942812"/>
            <a:ext cx="2296638" cy="73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141530"/>
              </a:buClr>
              <a:buSzPct val="180180"/>
              <a:buFont typeface="Arial"/>
              <a:buNone/>
            </a:pPr>
            <a:endParaRPr sz="3600" b="0" i="0" u="none" strike="noStrike" cap="none">
              <a:solidFill>
                <a:srgbClr val="1415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83477" y="-202244"/>
            <a:ext cx="5816408" cy="4734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/>
          <p:nvPr/>
        </p:nvSpPr>
        <p:spPr>
          <a:xfrm>
            <a:off x="0" y="0"/>
            <a:ext cx="12192000" cy="1543200"/>
          </a:xfrm>
          <a:prstGeom prst="rect">
            <a:avLst/>
          </a:prstGeom>
          <a:solidFill>
            <a:srgbClr val="269B87"/>
          </a:solidFill>
          <a:ln>
            <a:noFill/>
          </a:ln>
          <a:effectLst>
            <a:outerShdw blurRad="57150" dist="19050" dir="5400000" algn="bl" rotWithShape="0">
              <a:schemeClr val="lt1">
                <a:alpha val="48627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6600" y="98434"/>
            <a:ext cx="1125400" cy="1345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6"/>
          <p:cNvCxnSpPr/>
          <p:nvPr/>
        </p:nvCxnSpPr>
        <p:spPr>
          <a:xfrm flipH="1">
            <a:off x="1085733" y="200033"/>
            <a:ext cx="14400" cy="1128800"/>
          </a:xfrm>
          <a:prstGeom prst="straightConnector1">
            <a:avLst/>
          </a:prstGeom>
          <a:noFill/>
          <a:ln w="38100" cap="flat" cmpd="sng">
            <a:solidFill>
              <a:srgbClr val="F7E533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127" name="Google Shape;127;p6" descr="Figure 3"/>
          <p:cNvPicPr preferRelativeResize="0"/>
          <p:nvPr/>
        </p:nvPicPr>
        <p:blipFill rotWithShape="1">
          <a:blip r:embed="rId4">
            <a:alphaModFix/>
          </a:blip>
          <a:srcRect l="43293" t="63102" r="41979" b="26674"/>
          <a:stretch/>
        </p:blipFill>
        <p:spPr>
          <a:xfrm>
            <a:off x="2742771" y="2230268"/>
            <a:ext cx="508162" cy="33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6" descr="Figure 3"/>
          <p:cNvPicPr preferRelativeResize="0"/>
          <p:nvPr/>
        </p:nvPicPr>
        <p:blipFill rotWithShape="1">
          <a:blip r:embed="rId4">
            <a:alphaModFix/>
          </a:blip>
          <a:srcRect l="43293" t="63102" r="41979" b="26674"/>
          <a:stretch/>
        </p:blipFill>
        <p:spPr>
          <a:xfrm>
            <a:off x="2850019" y="4789512"/>
            <a:ext cx="508162" cy="33638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 txBox="1"/>
          <p:nvPr/>
        </p:nvSpPr>
        <p:spPr>
          <a:xfrm>
            <a:off x="1334308" y="185298"/>
            <a:ext cx="9523384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0" i="0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1 • L’accès à l’énergie, le grand défi de l’Afrique</a:t>
            </a:r>
            <a:endParaRPr sz="1400" b="0" i="0" u="none" strike="noStrike" cap="none" dirty="0">
              <a:solidFill>
                <a:srgbClr val="000000"/>
              </a:solidFill>
              <a:latin typeface="Volte Semibold" panose="00000700000000000000" pitchFamily="50" charset="0"/>
              <a:sym typeface="Arial"/>
            </a:endParaRPr>
          </a:p>
        </p:txBody>
      </p:sp>
      <p:sp>
        <p:nvSpPr>
          <p:cNvPr id="130" name="Google Shape;130;p6"/>
          <p:cNvSpPr txBox="1"/>
          <p:nvPr/>
        </p:nvSpPr>
        <p:spPr>
          <a:xfrm>
            <a:off x="1165011" y="1812581"/>
            <a:ext cx="10058998" cy="513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La population africaine a un faible accès à l’électricité </a:t>
            </a:r>
            <a:endParaRPr sz="1400" b="0" i="0" u="none" strike="noStrike" cap="none" dirty="0">
              <a:solidFill>
                <a:srgbClr val="000000"/>
              </a:solidFill>
              <a:latin typeface="Volte Semibold" panose="00000700000000000000" pitchFamily="50" charset="0"/>
              <a:sym typeface="Arial"/>
            </a:endParaRPr>
          </a:p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41530"/>
              </a:buClr>
              <a:buSzPts val="2800"/>
              <a:buFont typeface="Arial"/>
              <a:buChar char="•"/>
            </a:pPr>
            <a: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L’Afrique abrite </a:t>
            </a:r>
            <a:r>
              <a:rPr lang="fr-FR" sz="1800" b="0" i="0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17 % </a:t>
            </a:r>
            <a: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de la population mondiale. Mais le continent ne consomme que </a:t>
            </a:r>
            <a:r>
              <a:rPr lang="fr-FR" sz="1800" b="0" i="0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5,9 %</a:t>
            </a:r>
            <a: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 des énergies produites dans le monde.</a:t>
            </a:r>
            <a:endParaRPr sz="1400" b="0" i="0" u="none" strike="noStrike" cap="none" dirty="0">
              <a:solidFill>
                <a:srgbClr val="000000"/>
              </a:solidFill>
              <a:latin typeface="Volte" panose="00000500000000000000" pitchFamily="50" charset="0"/>
              <a:sym typeface="Arial"/>
            </a:endParaRPr>
          </a:p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41530"/>
              </a:buClr>
              <a:buSzPts val="2800"/>
              <a:buFont typeface="Arial"/>
              <a:buChar char="•"/>
            </a:pPr>
            <a:r>
              <a:rPr lang="fr-FR" sz="1800" b="0" i="0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600</a:t>
            </a:r>
            <a: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 </a:t>
            </a:r>
            <a:r>
              <a:rPr lang="fr-FR" sz="1800" b="0" i="0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millions</a:t>
            </a:r>
            <a: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 de personnes vivent sans électricité, soit environ la moitié de la population. (</a:t>
            </a:r>
            <a:r>
              <a:rPr lang="fr-FR" sz="1800" b="0" i="0" u="sng" strike="noStrike" cap="none" dirty="0">
                <a:solidFill>
                  <a:srgbClr val="269B87"/>
                </a:solidFill>
                <a:latin typeface="Volte" panose="00000500000000000000" pitchFamily="50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IEA (2022). </a:t>
            </a:r>
            <a:r>
              <a:rPr lang="fr-FR" sz="1800" b="0" i="0" u="sng" strike="noStrike" cap="none" dirty="0" err="1">
                <a:solidFill>
                  <a:srgbClr val="269B87"/>
                </a:solidFill>
                <a:latin typeface="Volte" panose="00000500000000000000" pitchFamily="50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Africa</a:t>
            </a:r>
            <a:r>
              <a:rPr lang="fr-FR" sz="1800" b="0" i="0" u="sng" strike="noStrike" cap="none" dirty="0">
                <a:solidFill>
                  <a:srgbClr val="269B87"/>
                </a:solidFill>
                <a:latin typeface="Volte" panose="00000500000000000000" pitchFamily="50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Energy Outlook 2022</a:t>
            </a:r>
            <a: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)</a:t>
            </a:r>
            <a:endParaRPr sz="1400" b="0" i="0" u="none" strike="noStrike" cap="none" dirty="0">
              <a:solidFill>
                <a:srgbClr val="141530"/>
              </a:solidFill>
              <a:latin typeface="Volte" panose="00000500000000000000" pitchFamily="50" charset="0"/>
              <a:sym typeface="Arial"/>
            </a:endParaRPr>
          </a:p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41530"/>
              </a:buClr>
              <a:buSzPts val="2800"/>
              <a:buFont typeface="Arial"/>
              <a:buChar char="•"/>
            </a:pPr>
            <a: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Seulement </a:t>
            </a:r>
            <a:r>
              <a:rPr lang="fr-FR" sz="1800" b="0" i="0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42% </a:t>
            </a:r>
            <a: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de la population a accès à l’électricité (en Afrique de l’ouest).</a:t>
            </a:r>
            <a:endParaRPr sz="1400" b="0" i="0" u="none" strike="noStrike" cap="none" dirty="0">
              <a:solidFill>
                <a:srgbClr val="000000"/>
              </a:solidFill>
              <a:latin typeface="Volte" panose="00000500000000000000" pitchFamily="50" charset="0"/>
              <a:sym typeface="Arial"/>
            </a:endParaRPr>
          </a:p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41530"/>
              </a:buClr>
              <a:buSzPts val="2800"/>
              <a:buFont typeface="Arial"/>
              <a:buChar char="•"/>
            </a:pPr>
            <a: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Moins de </a:t>
            </a:r>
            <a:r>
              <a:rPr lang="fr-FR" sz="1800" b="0" i="0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30% </a:t>
            </a:r>
            <a: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de la population rurale a accès à l’électricité</a:t>
            </a:r>
            <a:endParaRPr sz="1400" b="0" i="0" u="none" strike="noStrike" cap="none" dirty="0">
              <a:solidFill>
                <a:srgbClr val="000000"/>
              </a:solidFill>
              <a:latin typeface="Volte" panose="00000500000000000000" pitchFamily="50" charset="0"/>
              <a:sym typeface="Arial"/>
            </a:endParaRPr>
          </a:p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41530"/>
              </a:buClr>
              <a:buSzPts val="2800"/>
              <a:buFont typeface="Arial"/>
              <a:buChar char="•"/>
            </a:pPr>
            <a: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Seulement </a:t>
            </a:r>
            <a:r>
              <a:rPr lang="fr-FR" sz="1800" b="0" i="0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8% </a:t>
            </a:r>
            <a: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de la population rurale ouest africaine.</a:t>
            </a:r>
            <a:endParaRPr sz="1400" b="0" i="0" u="none" strike="noStrike" cap="none" dirty="0">
              <a:solidFill>
                <a:srgbClr val="000000"/>
              </a:solidFill>
              <a:latin typeface="Volte" panose="00000500000000000000" pitchFamily="50" charset="0"/>
              <a:sym typeface="Arial"/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1415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/>
          <p:nvPr/>
        </p:nvSpPr>
        <p:spPr>
          <a:xfrm>
            <a:off x="0" y="0"/>
            <a:ext cx="12192000" cy="1543200"/>
          </a:xfrm>
          <a:prstGeom prst="rect">
            <a:avLst/>
          </a:prstGeom>
          <a:solidFill>
            <a:srgbClr val="269B87"/>
          </a:solidFill>
          <a:ln>
            <a:noFill/>
          </a:ln>
          <a:effectLst>
            <a:outerShdw blurRad="57150" dist="19050" dir="5400000" algn="bl" rotWithShape="0">
              <a:schemeClr val="lt1">
                <a:alpha val="48627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6600" y="98434"/>
            <a:ext cx="1125400" cy="1345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p7"/>
          <p:cNvCxnSpPr/>
          <p:nvPr/>
        </p:nvCxnSpPr>
        <p:spPr>
          <a:xfrm flipH="1">
            <a:off x="1085733" y="200033"/>
            <a:ext cx="14400" cy="1128800"/>
          </a:xfrm>
          <a:prstGeom prst="straightConnector1">
            <a:avLst/>
          </a:prstGeom>
          <a:noFill/>
          <a:ln w="38100" cap="flat" cmpd="sng">
            <a:solidFill>
              <a:srgbClr val="F7E533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138" name="Google Shape;138;p7" descr="Figure 3"/>
          <p:cNvPicPr preferRelativeResize="0"/>
          <p:nvPr/>
        </p:nvPicPr>
        <p:blipFill rotWithShape="1">
          <a:blip r:embed="rId4">
            <a:alphaModFix/>
          </a:blip>
          <a:srcRect l="43293" t="63102" r="41979" b="26674"/>
          <a:stretch/>
        </p:blipFill>
        <p:spPr>
          <a:xfrm>
            <a:off x="2742771" y="2230268"/>
            <a:ext cx="508162" cy="33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7" descr="Figure 3"/>
          <p:cNvPicPr preferRelativeResize="0"/>
          <p:nvPr/>
        </p:nvPicPr>
        <p:blipFill rotWithShape="1">
          <a:blip r:embed="rId4">
            <a:alphaModFix/>
          </a:blip>
          <a:srcRect l="43293" t="63102" r="41979" b="26674"/>
          <a:stretch/>
        </p:blipFill>
        <p:spPr>
          <a:xfrm>
            <a:off x="2850019" y="4789512"/>
            <a:ext cx="508162" cy="33638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7"/>
          <p:cNvSpPr txBox="1"/>
          <p:nvPr/>
        </p:nvSpPr>
        <p:spPr>
          <a:xfrm>
            <a:off x="1334308" y="126305"/>
            <a:ext cx="9523384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0" i="0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1 • L’accès à l’énergie, le grand défi de l’Afrique</a:t>
            </a:r>
            <a:endParaRPr sz="1400" b="0" i="0" u="none" strike="noStrike" cap="none" dirty="0">
              <a:solidFill>
                <a:srgbClr val="000000"/>
              </a:solidFill>
              <a:latin typeface="Volte Semibold" panose="00000700000000000000" pitchFamily="50" charset="0"/>
              <a:sym typeface="Arial"/>
            </a:endParaRPr>
          </a:p>
        </p:txBody>
      </p:sp>
      <p:sp>
        <p:nvSpPr>
          <p:cNvPr id="141" name="Google Shape;141;p7"/>
          <p:cNvSpPr txBox="1"/>
          <p:nvPr/>
        </p:nvSpPr>
        <p:spPr>
          <a:xfrm>
            <a:off x="1165011" y="1728498"/>
            <a:ext cx="9901589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Un développement économique limité par le déficit énergétique du continent</a:t>
            </a:r>
            <a:endParaRPr sz="1200" dirty="0">
              <a:latin typeface="Volte Semibold" panose="00000700000000000000" pitchFamily="50" charset="0"/>
            </a:endParaRPr>
          </a:p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41530"/>
              </a:buClr>
              <a:buSzPts val="2800"/>
              <a:buFont typeface="Arial"/>
              <a:buChar char="•"/>
            </a:pPr>
            <a: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Environ </a:t>
            </a:r>
            <a:r>
              <a:rPr lang="fr-FR" sz="1800" b="0" i="0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80 %</a:t>
            </a:r>
            <a: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 des entreprises en Afrique (à l’exception de l’Afrique du Nord et de l’Afrique du Sud) subissent des coupures d’électricité, contre </a:t>
            </a:r>
            <a:r>
              <a:rPr lang="fr-FR" sz="1800" b="0" i="0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38 % </a:t>
            </a:r>
            <a: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en Europe.</a:t>
            </a:r>
            <a:endParaRPr sz="1200" dirty="0">
              <a:latin typeface="Volte" panose="00000500000000000000" pitchFamily="50" charset="0"/>
            </a:endParaRPr>
          </a:p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41530"/>
              </a:buClr>
              <a:buSzPts val="2800"/>
              <a:buFont typeface="Arial"/>
              <a:buChar char="•"/>
            </a:pPr>
            <a: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Le secteur agricole ne représente que moins de  </a:t>
            </a:r>
            <a:r>
              <a:rPr lang="fr-FR" sz="1800" b="0" i="0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10 % </a:t>
            </a:r>
            <a: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de l’énergie destinée aux utilisations productives.</a:t>
            </a:r>
            <a:endParaRPr sz="1200" dirty="0">
              <a:latin typeface="Volte" panose="00000500000000000000" pitchFamily="50" charset="0"/>
            </a:endParaRPr>
          </a:p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41530"/>
              </a:buClr>
              <a:buSzPts val="2800"/>
              <a:buFont typeface="Arial"/>
              <a:buChar char="•"/>
            </a:pPr>
            <a: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Selon des estimations, chaque année, les pénuries d'électricité coûtent à l’Afrique environ </a:t>
            </a:r>
            <a:r>
              <a:rPr lang="fr-FR" sz="1800" b="0" i="0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2 à 4 % </a:t>
            </a:r>
            <a: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de son produit intérieur brut (PIB). (</a:t>
            </a:r>
            <a:r>
              <a:rPr lang="fr-FR" sz="1800" b="0" i="0" u="sng" strike="noStrike" cap="none" dirty="0">
                <a:solidFill>
                  <a:srgbClr val="269B87"/>
                </a:solidFill>
                <a:latin typeface="Volte" panose="00000500000000000000" pitchFamily="50" charset="0"/>
                <a:sym typeface="Arial"/>
              </a:rPr>
              <a:t>Mo Ibrahim</a:t>
            </a:r>
            <a: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)</a:t>
            </a:r>
            <a:endParaRPr b="0" i="0" u="none" strike="noStrike" cap="none" dirty="0">
              <a:solidFill>
                <a:srgbClr val="000000"/>
              </a:solidFill>
              <a:latin typeface="Volte" panose="00000500000000000000" pitchFamily="50" charset="0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/>
          <p:nvPr/>
        </p:nvSpPr>
        <p:spPr>
          <a:xfrm>
            <a:off x="0" y="0"/>
            <a:ext cx="12192000" cy="5444400"/>
          </a:xfrm>
          <a:prstGeom prst="rect">
            <a:avLst/>
          </a:prstGeom>
          <a:solidFill>
            <a:srgbClr val="269B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8267" y="5512901"/>
            <a:ext cx="1125400" cy="1345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10"/>
          <p:cNvCxnSpPr/>
          <p:nvPr/>
        </p:nvCxnSpPr>
        <p:spPr>
          <a:xfrm>
            <a:off x="714367" y="1114433"/>
            <a:ext cx="21439" cy="3317073"/>
          </a:xfrm>
          <a:prstGeom prst="straightConnector1">
            <a:avLst/>
          </a:prstGeom>
          <a:noFill/>
          <a:ln w="38100" cap="flat" cmpd="sng">
            <a:solidFill>
              <a:srgbClr val="F7E533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49" name="Google Shape;149;p10"/>
          <p:cNvSpPr txBox="1">
            <a:spLocks noGrp="1"/>
          </p:cNvSpPr>
          <p:nvPr>
            <p:ph type="title" idx="4294967295"/>
          </p:nvPr>
        </p:nvSpPr>
        <p:spPr>
          <a:xfrm>
            <a:off x="1022251" y="1617564"/>
            <a:ext cx="5499977" cy="159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1530"/>
              </a:buClr>
              <a:buSzPts val="3600"/>
              <a:buFont typeface="Arial"/>
              <a:buNone/>
            </a:pPr>
            <a:r>
              <a:rPr lang="fr-FR" sz="3200" dirty="0">
                <a:solidFill>
                  <a:srgbClr val="141530"/>
                </a:solidFill>
                <a:latin typeface="Volte Semibold" panose="00000700000000000000" pitchFamily="50" charset="0"/>
                <a:ea typeface="Arial"/>
                <a:cs typeface="Arial"/>
                <a:sym typeface="Arial"/>
              </a:rPr>
              <a:t>2 • Les énergies renouvelables, une opportunité pour l’Afrique</a:t>
            </a:r>
            <a:endParaRPr sz="3200" dirty="0">
              <a:solidFill>
                <a:srgbClr val="141530"/>
              </a:solidFill>
              <a:latin typeface="Volte Semibold" panose="00000700000000000000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0"/>
          <p:cNvSpPr txBox="1"/>
          <p:nvPr/>
        </p:nvSpPr>
        <p:spPr>
          <a:xfrm>
            <a:off x="977451" y="5942812"/>
            <a:ext cx="2296638" cy="73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141530"/>
              </a:buClr>
              <a:buSzPct val="180180"/>
              <a:buFont typeface="Arial"/>
              <a:buNone/>
            </a:pPr>
            <a:endParaRPr sz="3600" b="0" i="0" u="none" strike="noStrike" cap="none">
              <a:solidFill>
                <a:srgbClr val="1415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83477" y="-202244"/>
            <a:ext cx="5816408" cy="4734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/>
          <p:nvPr/>
        </p:nvSpPr>
        <p:spPr>
          <a:xfrm>
            <a:off x="0" y="0"/>
            <a:ext cx="12192000" cy="1543200"/>
          </a:xfrm>
          <a:prstGeom prst="rect">
            <a:avLst/>
          </a:prstGeom>
          <a:solidFill>
            <a:srgbClr val="269B87"/>
          </a:solidFill>
          <a:ln>
            <a:noFill/>
          </a:ln>
          <a:effectLst>
            <a:outerShdw blurRad="57150" dist="19050" dir="5400000" algn="bl" rotWithShape="0">
              <a:schemeClr val="lt1">
                <a:alpha val="48627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6600" y="98434"/>
            <a:ext cx="1125400" cy="1345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Google Shape;185;p27"/>
          <p:cNvCxnSpPr/>
          <p:nvPr/>
        </p:nvCxnSpPr>
        <p:spPr>
          <a:xfrm flipH="1">
            <a:off x="1085733" y="200033"/>
            <a:ext cx="14400" cy="1128800"/>
          </a:xfrm>
          <a:prstGeom prst="straightConnector1">
            <a:avLst/>
          </a:prstGeom>
          <a:noFill/>
          <a:ln w="38100" cap="flat" cmpd="sng">
            <a:solidFill>
              <a:srgbClr val="F7E533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186" name="Google Shape;186;p27" descr="Figure 3"/>
          <p:cNvPicPr preferRelativeResize="0"/>
          <p:nvPr/>
        </p:nvPicPr>
        <p:blipFill rotWithShape="1">
          <a:blip r:embed="rId4">
            <a:alphaModFix/>
          </a:blip>
          <a:srcRect l="43293" t="63102" r="41979" b="26674"/>
          <a:stretch/>
        </p:blipFill>
        <p:spPr>
          <a:xfrm>
            <a:off x="2742771" y="2230268"/>
            <a:ext cx="508162" cy="33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7" descr="Figure 3"/>
          <p:cNvPicPr preferRelativeResize="0"/>
          <p:nvPr/>
        </p:nvPicPr>
        <p:blipFill rotWithShape="1">
          <a:blip r:embed="rId4">
            <a:alphaModFix/>
          </a:blip>
          <a:srcRect l="43293" t="63102" r="41979" b="26674"/>
          <a:stretch/>
        </p:blipFill>
        <p:spPr>
          <a:xfrm>
            <a:off x="2850019" y="4789512"/>
            <a:ext cx="508162" cy="33638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7"/>
          <p:cNvSpPr txBox="1"/>
          <p:nvPr/>
        </p:nvSpPr>
        <p:spPr>
          <a:xfrm>
            <a:off x="1284718" y="1443534"/>
            <a:ext cx="9901589" cy="500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Pourquoi l’Afrique doit se tourner vers les énergies renouvelables ?</a:t>
            </a:r>
            <a:endParaRPr sz="1400" b="0" i="0" u="none" strike="noStrike" cap="none" dirty="0">
              <a:solidFill>
                <a:srgbClr val="000000"/>
              </a:solidFill>
              <a:latin typeface="Volte Semibold" panose="00000700000000000000" pitchFamily="50" charset="0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530"/>
              </a:buClr>
              <a:buSzPts val="2800"/>
              <a:buFont typeface="Arial"/>
              <a:buChar char="•"/>
            </a:pPr>
            <a:r>
              <a:rPr lang="fr-FR" sz="1800" b="0" i="1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Pour des raisons environnementales</a:t>
            </a:r>
            <a:b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</a:br>
            <a: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- les énergies fossiles occupent encore une part importante en Afrique alors que le continent vise une transition écologique d’ici </a:t>
            </a:r>
            <a:r>
              <a:rPr lang="fr-FR" sz="1800" b="0" i="0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2050</a:t>
            </a:r>
            <a:endParaRPr sz="1400" b="0" i="0" u="none" strike="noStrike" cap="none" dirty="0">
              <a:solidFill>
                <a:srgbClr val="000000"/>
              </a:solidFill>
              <a:latin typeface="Volte Semibold" panose="00000700000000000000" pitchFamily="50" charset="0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530"/>
              </a:buClr>
              <a:buSzPts val="2800"/>
              <a:buFont typeface="Arial"/>
              <a:buChar char="•"/>
            </a:pPr>
            <a:r>
              <a:rPr lang="fr-FR" sz="1800" b="0" i="1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Pour des raisons économiques et politiques</a:t>
            </a:r>
            <a:b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</a:br>
            <a: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- flambée des prix de plusieurs ressources comme le pétrole du fait des différentes crises (Ukraine, Covid)</a:t>
            </a:r>
            <a:b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</a:br>
            <a: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- Le coût de plus en plus faibles des infrastructures d’exploitation des renouvelables</a:t>
            </a:r>
            <a:endParaRPr sz="1400" b="0" i="0" u="none" strike="noStrike" cap="none" dirty="0">
              <a:solidFill>
                <a:srgbClr val="000000"/>
              </a:solidFill>
              <a:latin typeface="Volte" panose="00000500000000000000" pitchFamily="50" charset="0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530"/>
              </a:buClr>
              <a:buSzPts val="2800"/>
              <a:buFont typeface="Arial"/>
              <a:buChar char="•"/>
            </a:pPr>
            <a:r>
              <a:rPr lang="fr-FR" sz="1800" b="0" i="1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Pour des raisons sociales</a:t>
            </a:r>
            <a:endParaRPr sz="1400" b="0" i="1" u="none" strike="noStrike" cap="none" dirty="0">
              <a:solidFill>
                <a:srgbClr val="000000"/>
              </a:solidFill>
              <a:latin typeface="Volte Semibold" panose="00000700000000000000" pitchFamily="50" charset="0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- Garantir aux populations, un accès universel et rapide à l’électricité</a:t>
            </a:r>
            <a:endParaRPr sz="1400" b="0" i="0" u="none" strike="noStrike" cap="none" dirty="0">
              <a:solidFill>
                <a:srgbClr val="000000"/>
              </a:solidFill>
              <a:latin typeface="Volte" panose="00000500000000000000" pitchFamily="50" charset="0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141530"/>
              </a:solidFill>
              <a:latin typeface="Volte" panose="00000500000000000000" pitchFamily="50" charset="0"/>
              <a:sym typeface="Arial"/>
            </a:endParaRPr>
          </a:p>
        </p:txBody>
      </p:sp>
      <p:sp>
        <p:nvSpPr>
          <p:cNvPr id="189" name="Google Shape;189;p27"/>
          <p:cNvSpPr txBox="1"/>
          <p:nvPr/>
        </p:nvSpPr>
        <p:spPr>
          <a:xfrm>
            <a:off x="1334308" y="98434"/>
            <a:ext cx="9523384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sz="2800" b="0" i="0" u="none" strike="noStrike" cap="none" dirty="0">
                <a:solidFill>
                  <a:srgbClr val="141530"/>
                </a:solidFill>
                <a:latin typeface="Arial"/>
                <a:ea typeface="Arial"/>
                <a:cs typeface="Arial"/>
                <a:sym typeface="Arial"/>
              </a:rPr>
              <a:t>2 • </a:t>
            </a:r>
            <a:r>
              <a:rPr lang="fr-FR" sz="2800" b="0" i="0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Les énergies renouvelables, une opportunité pour l’Afrique</a:t>
            </a:r>
            <a:endParaRPr sz="1400" b="0" i="0" u="none" strike="noStrike" cap="none" dirty="0">
              <a:solidFill>
                <a:srgbClr val="000000"/>
              </a:solidFill>
              <a:latin typeface="Volte Semibold" panose="00000700000000000000" pitchFamily="50" charset="0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/>
          <p:nvPr/>
        </p:nvSpPr>
        <p:spPr>
          <a:xfrm>
            <a:off x="9597" y="11700"/>
            <a:ext cx="12192000" cy="1543200"/>
          </a:xfrm>
          <a:prstGeom prst="rect">
            <a:avLst/>
          </a:prstGeom>
          <a:solidFill>
            <a:srgbClr val="269B87"/>
          </a:solidFill>
          <a:ln>
            <a:noFill/>
          </a:ln>
          <a:effectLst>
            <a:outerShdw blurRad="57150" dist="19050" dir="5400000" algn="bl" rotWithShape="0">
              <a:schemeClr val="lt1">
                <a:alpha val="48627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6600" y="98434"/>
            <a:ext cx="1125400" cy="1345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11"/>
          <p:cNvCxnSpPr/>
          <p:nvPr/>
        </p:nvCxnSpPr>
        <p:spPr>
          <a:xfrm flipH="1">
            <a:off x="1085733" y="200033"/>
            <a:ext cx="14400" cy="1128800"/>
          </a:xfrm>
          <a:prstGeom prst="straightConnector1">
            <a:avLst/>
          </a:prstGeom>
          <a:noFill/>
          <a:ln w="38100" cap="flat" cmpd="sng">
            <a:solidFill>
              <a:srgbClr val="F7E533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159" name="Google Shape;15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09490" y="1828446"/>
            <a:ext cx="3457109" cy="1787365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  <p:pic>
        <p:nvPicPr>
          <p:cNvPr id="160" name="Google Shape;160;p11" descr="Figure 3"/>
          <p:cNvPicPr preferRelativeResize="0"/>
          <p:nvPr/>
        </p:nvPicPr>
        <p:blipFill rotWithShape="1">
          <a:blip r:embed="rId5">
            <a:alphaModFix/>
          </a:blip>
          <a:srcRect l="43293" t="63102" r="41979" b="26674"/>
          <a:stretch/>
        </p:blipFill>
        <p:spPr>
          <a:xfrm>
            <a:off x="2742771" y="2230268"/>
            <a:ext cx="508162" cy="33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1" descr="Figure 3"/>
          <p:cNvPicPr preferRelativeResize="0"/>
          <p:nvPr/>
        </p:nvPicPr>
        <p:blipFill rotWithShape="1">
          <a:blip r:embed="rId5">
            <a:alphaModFix/>
          </a:blip>
          <a:srcRect l="43293" t="63102" r="41979" b="26674"/>
          <a:stretch/>
        </p:blipFill>
        <p:spPr>
          <a:xfrm>
            <a:off x="2850019" y="4789512"/>
            <a:ext cx="508162" cy="33638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1"/>
          <p:cNvSpPr txBox="1"/>
          <p:nvPr/>
        </p:nvSpPr>
        <p:spPr>
          <a:xfrm>
            <a:off x="5306221" y="4257536"/>
            <a:ext cx="5760378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530"/>
              </a:buClr>
              <a:buSzPts val="2800"/>
              <a:buFont typeface="Arial"/>
              <a:buChar char="•"/>
            </a:pPr>
            <a: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Le continent possède </a:t>
            </a:r>
            <a:r>
              <a:rPr lang="fr-FR" sz="1800" b="0" i="0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60 %</a:t>
            </a:r>
            <a: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 des ressources solaires mondiales avec un rayonnement annuel variant entre </a:t>
            </a:r>
            <a:r>
              <a:rPr lang="fr-FR" sz="1800" b="0" i="0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5 et 7 kilowatts</a:t>
            </a:r>
            <a: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/heure/mètre carré (KWh/m2).</a:t>
            </a:r>
            <a:endParaRPr sz="1400" b="0" i="0" u="none" strike="noStrike" cap="none" dirty="0">
              <a:solidFill>
                <a:srgbClr val="000000"/>
              </a:solidFill>
              <a:latin typeface="Volte" panose="00000500000000000000" pitchFamily="50" charset="0"/>
              <a:sym typeface="Arial"/>
            </a:endParaRPr>
          </a:p>
        </p:txBody>
      </p:sp>
      <p:sp>
        <p:nvSpPr>
          <p:cNvPr id="163" name="Google Shape;163;p11"/>
          <p:cNvSpPr txBox="1"/>
          <p:nvPr/>
        </p:nvSpPr>
        <p:spPr>
          <a:xfrm>
            <a:off x="1334308" y="98434"/>
            <a:ext cx="9523384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sz="2800" b="0" i="0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2 • Les énergies renouvelables, une opportunité pour l’Afrique</a:t>
            </a:r>
            <a:endParaRPr sz="1400" b="0" i="0" u="none" strike="noStrike" cap="none" dirty="0">
              <a:solidFill>
                <a:srgbClr val="000000"/>
              </a:solidFill>
              <a:latin typeface="Volte Semibold" panose="00000700000000000000" pitchFamily="50" charset="0"/>
              <a:sym typeface="Arial"/>
            </a:endParaRPr>
          </a:p>
        </p:txBody>
      </p:sp>
      <p:sp>
        <p:nvSpPr>
          <p:cNvPr id="164" name="Google Shape;164;p11"/>
          <p:cNvSpPr txBox="1"/>
          <p:nvPr/>
        </p:nvSpPr>
        <p:spPr>
          <a:xfrm>
            <a:off x="521602" y="1521408"/>
            <a:ext cx="5868688" cy="216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530"/>
              </a:buClr>
              <a:buSzPts val="2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Le potentiel de production d’énergies renouvelables en Afrique: chiffres clés.</a:t>
            </a:r>
            <a:endParaRPr sz="1400" b="0" i="0" u="none" strike="noStrike" cap="none" dirty="0">
              <a:solidFill>
                <a:srgbClr val="000000"/>
              </a:solidFill>
              <a:latin typeface="Volte Semibold" panose="00000700000000000000" pitchFamily="50" charset="0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530"/>
              </a:buClr>
              <a:buSzPts val="2800"/>
              <a:buFont typeface="Arial"/>
              <a:buChar char="•"/>
            </a:pPr>
            <a: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L’Afrique possède </a:t>
            </a:r>
            <a:r>
              <a:rPr lang="fr-FR" sz="1800" b="0" i="0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40 % </a:t>
            </a:r>
            <a:r>
              <a:rPr lang="fr-FR" sz="18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du potentiel mondial de production d’énergies renouvelables, estimé à </a:t>
            </a:r>
            <a:r>
              <a:rPr lang="fr-FR" sz="1800" b="0" i="0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2 431 765 térawatts/heure/an (TWh/an).</a:t>
            </a:r>
            <a:endParaRPr sz="1400" b="0" i="0" u="none" strike="noStrike" cap="none" dirty="0">
              <a:solidFill>
                <a:srgbClr val="000000"/>
              </a:solidFill>
              <a:latin typeface="Volte Semibold" panose="00000700000000000000" pitchFamily="50" charset="0"/>
              <a:sym typeface="Arial"/>
            </a:endParaRPr>
          </a:p>
        </p:txBody>
      </p:sp>
      <p:pic>
        <p:nvPicPr>
          <p:cNvPr id="165" name="Google Shape;165;p11"/>
          <p:cNvPicPr preferRelativeResize="0"/>
          <p:nvPr/>
        </p:nvPicPr>
        <p:blipFill rotWithShape="1">
          <a:blip r:embed="rId6">
            <a:alphaModFix/>
          </a:blip>
          <a:srcRect l="14813" r="14813"/>
          <a:stretch/>
        </p:blipFill>
        <p:spPr>
          <a:xfrm>
            <a:off x="744192" y="3883766"/>
            <a:ext cx="3699990" cy="2547179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"/>
          <p:cNvSpPr/>
          <p:nvPr/>
        </p:nvSpPr>
        <p:spPr>
          <a:xfrm>
            <a:off x="0" y="-7304"/>
            <a:ext cx="12192000" cy="1543200"/>
          </a:xfrm>
          <a:prstGeom prst="rect">
            <a:avLst/>
          </a:prstGeom>
          <a:solidFill>
            <a:srgbClr val="269B87"/>
          </a:solidFill>
          <a:ln>
            <a:noFill/>
          </a:ln>
          <a:effectLst>
            <a:outerShdw blurRad="57150" dist="19050" dir="5400000" algn="bl" rotWithShape="0">
              <a:schemeClr val="lt1">
                <a:alpha val="48627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6600" y="98434"/>
            <a:ext cx="1125400" cy="1345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Google Shape;172;p12"/>
          <p:cNvCxnSpPr/>
          <p:nvPr/>
        </p:nvCxnSpPr>
        <p:spPr>
          <a:xfrm flipH="1">
            <a:off x="1085733" y="200033"/>
            <a:ext cx="14400" cy="1128800"/>
          </a:xfrm>
          <a:prstGeom prst="straightConnector1">
            <a:avLst/>
          </a:prstGeom>
          <a:noFill/>
          <a:ln w="38100" cap="flat" cmpd="sng">
            <a:solidFill>
              <a:srgbClr val="F7E533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173" name="Google Shape;17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49587" y="1867776"/>
            <a:ext cx="3599284" cy="2527243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  <p:pic>
        <p:nvPicPr>
          <p:cNvPr id="174" name="Google Shape;174;p12" descr="Figure 3"/>
          <p:cNvPicPr preferRelativeResize="0"/>
          <p:nvPr/>
        </p:nvPicPr>
        <p:blipFill rotWithShape="1">
          <a:blip r:embed="rId5">
            <a:alphaModFix/>
          </a:blip>
          <a:srcRect l="43293" t="63102" r="41979" b="26674"/>
          <a:stretch/>
        </p:blipFill>
        <p:spPr>
          <a:xfrm>
            <a:off x="2742771" y="2230268"/>
            <a:ext cx="508162" cy="33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2" descr="Figure 3"/>
          <p:cNvPicPr preferRelativeResize="0"/>
          <p:nvPr/>
        </p:nvPicPr>
        <p:blipFill rotWithShape="1">
          <a:blip r:embed="rId5">
            <a:alphaModFix/>
          </a:blip>
          <a:srcRect l="43293" t="63102" r="41979" b="26674"/>
          <a:stretch/>
        </p:blipFill>
        <p:spPr>
          <a:xfrm>
            <a:off x="2850019" y="4789512"/>
            <a:ext cx="508162" cy="33638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2"/>
          <p:cNvSpPr txBox="1"/>
          <p:nvPr/>
        </p:nvSpPr>
        <p:spPr>
          <a:xfrm>
            <a:off x="477992" y="4015295"/>
            <a:ext cx="5760378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530"/>
              </a:buClr>
              <a:buSzPts val="2800"/>
              <a:buFont typeface="Arial"/>
              <a:buChar char="•"/>
            </a:pPr>
            <a:r>
              <a:rPr lang="fr-FR" sz="20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Selon de récentes études, l’Afrique pourrait produire jusqu’à </a:t>
            </a:r>
            <a:r>
              <a:rPr lang="fr-FR" sz="2000" b="0" i="0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50 millions </a:t>
            </a:r>
            <a:r>
              <a:rPr lang="fr-FR" sz="20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de tonnes d'hydrogène vert chaque année d'ici à </a:t>
            </a:r>
            <a:r>
              <a:rPr lang="fr-FR" sz="2000" b="0" i="0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2035</a:t>
            </a:r>
            <a:r>
              <a:rPr lang="fr-FR" sz="20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.</a:t>
            </a:r>
            <a:endParaRPr sz="2000" b="0" i="0" u="none" strike="noStrike" cap="none" dirty="0">
              <a:solidFill>
                <a:srgbClr val="141530"/>
              </a:solidFill>
              <a:latin typeface="Volte" panose="00000500000000000000" pitchFamily="50" charset="0"/>
              <a:sym typeface="Arial"/>
            </a:endParaRPr>
          </a:p>
        </p:txBody>
      </p:sp>
      <p:sp>
        <p:nvSpPr>
          <p:cNvPr id="177" name="Google Shape;177;p12"/>
          <p:cNvSpPr txBox="1"/>
          <p:nvPr/>
        </p:nvSpPr>
        <p:spPr>
          <a:xfrm>
            <a:off x="477992" y="1867776"/>
            <a:ext cx="5868688" cy="216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530"/>
              </a:buClr>
              <a:buSzPts val="2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Le potentiel de production d’énergies renouvelables en Afrique : chiffres clés.</a:t>
            </a:r>
            <a:endParaRPr dirty="0">
              <a:latin typeface="Volte Semibold" panose="00000700000000000000" pitchFamily="50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530"/>
              </a:buClr>
              <a:buSzPts val="2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530"/>
              </a:buClr>
              <a:buSzPts val="2800"/>
              <a:buFont typeface="Arial"/>
              <a:buChar char="•"/>
            </a:pPr>
            <a:r>
              <a:rPr lang="fr-FR" sz="20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Le potentiel de production éolien du continent est estimé à </a:t>
            </a:r>
            <a:r>
              <a:rPr lang="fr-FR" sz="2000" b="0" i="0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978 066 TWh/an</a:t>
            </a:r>
            <a:r>
              <a:rPr lang="fr-FR" sz="2000" b="0" i="0" u="none" strike="noStrike" cap="none" dirty="0">
                <a:solidFill>
                  <a:srgbClr val="141530"/>
                </a:solidFill>
                <a:latin typeface="Volte" panose="00000500000000000000" pitchFamily="50" charset="0"/>
                <a:sym typeface="Arial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Volte" panose="00000500000000000000" pitchFamily="50" charset="0"/>
              <a:sym typeface="Arial"/>
            </a:endParaRPr>
          </a:p>
        </p:txBody>
      </p:sp>
      <p:sp>
        <p:nvSpPr>
          <p:cNvPr id="178" name="Google Shape;178;p12"/>
          <p:cNvSpPr txBox="1"/>
          <p:nvPr/>
        </p:nvSpPr>
        <p:spPr>
          <a:xfrm>
            <a:off x="1334308" y="98434"/>
            <a:ext cx="9523384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sz="2800" b="0" i="0" u="none" strike="noStrike" cap="none" dirty="0">
                <a:solidFill>
                  <a:srgbClr val="141530"/>
                </a:solidFill>
                <a:latin typeface="Volte Semibold" panose="00000700000000000000" pitchFamily="50" charset="0"/>
                <a:sym typeface="Arial"/>
              </a:rPr>
              <a:t>2 • Les énergies renouvelables, une opportunité pour l’Afrique</a:t>
            </a:r>
            <a:endParaRPr sz="1400" b="0" i="0" u="none" strike="noStrike" cap="none" dirty="0">
              <a:solidFill>
                <a:srgbClr val="000000"/>
              </a:solidFill>
              <a:latin typeface="Volte Semibold" panose="00000700000000000000" pitchFamily="50" charset="0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960</Words>
  <Application>Microsoft Office PowerPoint</Application>
  <PresentationFormat>Grand écran</PresentationFormat>
  <Paragraphs>72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Volte</vt:lpstr>
      <vt:lpstr>Volte Semibold</vt:lpstr>
      <vt:lpstr>Wingdings</vt:lpstr>
      <vt:lpstr>Thème Office</vt:lpstr>
      <vt:lpstr>Présentation PowerPoint</vt:lpstr>
      <vt:lpstr>Sommaire</vt:lpstr>
      <vt:lpstr>1• L’accès à l’énergie, le grand défi de l’Afrique</vt:lpstr>
      <vt:lpstr>Présentation PowerPoint</vt:lpstr>
      <vt:lpstr>Présentation PowerPoint</vt:lpstr>
      <vt:lpstr>2 • Les énergies renouvelables, une opportunité pour l’Afrique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 • Les mini-réseaux solaires décentralisés au Mali, un exemple d’une démarche multi acteurs au profit des zones rurales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Samuel Laval</dc:creator>
  <cp:lastModifiedBy>Asse-Wassa Melaine Sama</cp:lastModifiedBy>
  <cp:revision>1</cp:revision>
  <dcterms:created xsi:type="dcterms:W3CDTF">2021-11-27T14:22:56Z</dcterms:created>
  <dcterms:modified xsi:type="dcterms:W3CDTF">2023-02-23T13:07:34Z</dcterms:modified>
</cp:coreProperties>
</file>