
<file path=[Content_Types].xml><?xml version="1.0" encoding="utf-8"?>
<Types xmlns="http://schemas.openxmlformats.org/package/2006/content-types">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3"/>
    <p:sldId id="258" r:id="rId4"/>
    <p:sldId id="298" r:id="rId5"/>
    <p:sldId id="260" r:id="rId6"/>
    <p:sldId id="262" r:id="rId7"/>
    <p:sldId id="261" r:id="rId8"/>
    <p:sldId id="263" r:id="rId9"/>
    <p:sldId id="284" r:id="rId10"/>
    <p:sldId id="295" r:id="rId11"/>
    <p:sldId id="297" r:id="rId12"/>
    <p:sldId id="296" r:id="rId13"/>
    <p:sldId id="278" r:id="rId14"/>
    <p:sldId id="281" r:id="rId15"/>
    <p:sldId id="316" r:id="rId16"/>
    <p:sldId id="317" r:id="rId17"/>
    <p:sldId id="282" r:id="rId18"/>
    <p:sldId id="283" r:id="rId19"/>
    <p:sldId id="259" r:id="rId20"/>
    <p:sldId id="266" r:id="rId21"/>
    <p:sldId id="267"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458" y="-84"/>
      </p:cViewPr>
      <p:guideLst>
        <p:guide orient="horz" pos="21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CED96-068A-4274-8614-CE8858D45159}" type="datetimeFigureOut">
              <a:rPr lang="fr-FR" smtClean="0"/>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DBC96-224C-4F47-B1D0-6020CB55D1D9}"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hasCustomPrompt="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6003A7F9-6C17-43C5-B168-6C618416D564}" type="datetimeFigureOut">
              <a:rPr lang="fr-FR" smtClean="0"/>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68DBF300-42F4-42AC-8B39-DE3A05DF8BFA}" type="slidenum">
              <a:rPr lang="fr-FR" smtClean="0"/>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hasCustomPrompt="1"/>
          </p:nvPr>
        </p:nvSpPr>
        <p:spPr/>
        <p:txBody>
          <a:bodyPr vert="eaVert"/>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6003A7F9-6C17-43C5-B168-6C618416D564}"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hasCustomPrompt="1"/>
          </p:nvPr>
        </p:nvSpPr>
        <p:spPr>
          <a:xfrm>
            <a:off x="457200" y="914401"/>
            <a:ext cx="6019800" cy="5211763"/>
          </a:xfrm>
        </p:spPr>
        <p:txBody>
          <a:bodyPr vert="eaVert"/>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6003A7F9-6C17-43C5-B168-6C618416D564}"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hasCustomPrompt="1"/>
          </p:nvPr>
        </p:nvSpPr>
        <p:spPr/>
        <p:txBody>
          <a:body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6003A7F9-6C17-43C5-B168-6C618416D564}"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hasCustomPrompt="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endParaRPr kumimoji="0" lang="fr-FR" smtClean="0"/>
          </a:p>
        </p:txBody>
      </p:sp>
      <p:sp>
        <p:nvSpPr>
          <p:cNvPr id="4" name="Date Placeholder 3"/>
          <p:cNvSpPr>
            <a:spLocks noGrp="1"/>
          </p:cNvSpPr>
          <p:nvPr>
            <p:ph type="dt" sz="half" idx="10"/>
          </p:nvPr>
        </p:nvSpPr>
        <p:spPr/>
        <p:txBody>
          <a:bodyPr/>
          <a:lstStyle/>
          <a:p>
            <a:fld id="{6003A7F9-6C17-43C5-B168-6C618416D564}"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DBF300-42F4-42AC-8B39-DE3A05DF8BFA}" type="slidenum">
              <a:rPr lang="fr-FR" smtClean="0"/>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hasCustomPrompt="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4" name="Content Placeholder 3"/>
          <p:cNvSpPr>
            <a:spLocks noGrp="1"/>
          </p:cNvSpPr>
          <p:nvPr>
            <p:ph sz="half" idx="2" hasCustomPrompt="1"/>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6003A7F9-6C17-43C5-B168-6C618416D564}"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hasCustomPrompt="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endParaRPr kumimoji="0" lang="fr-FR" smtClean="0"/>
          </a:p>
        </p:txBody>
      </p:sp>
      <p:sp>
        <p:nvSpPr>
          <p:cNvPr id="4" name="Text Placeholder 3"/>
          <p:cNvSpPr>
            <a:spLocks noGrp="1"/>
          </p:cNvSpPr>
          <p:nvPr>
            <p:ph type="body" sz="half" idx="3" hasCustomPrompt="1"/>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endParaRPr kumimoji="0" lang="fr-FR" smtClean="0"/>
          </a:p>
        </p:txBody>
      </p:sp>
      <p:sp>
        <p:nvSpPr>
          <p:cNvPr id="5" name="Content Placeholder 4"/>
          <p:cNvSpPr>
            <a:spLocks noGrp="1"/>
          </p:cNvSpPr>
          <p:nvPr>
            <p:ph sz="quarter" idx="2" hasCustomPrompt="1"/>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6" name="Content Placeholder 5"/>
          <p:cNvSpPr>
            <a:spLocks noGrp="1"/>
          </p:cNvSpPr>
          <p:nvPr>
            <p:ph sz="quarter" idx="4" hasCustomPrompt="1"/>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6003A7F9-6C17-43C5-B168-6C618416D564}" type="datetimeFigureOut">
              <a:rPr lang="fr-FR" smtClean="0"/>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6003A7F9-6C17-43C5-B168-6C618416D564}"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3A7F9-6C17-43C5-B168-6C618416D564}" type="datetimeFigureOut">
              <a:rPr lang="fr-FR" smtClean="0"/>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hasCustomPrompt="1"/>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endParaRPr kumimoji="0" lang="fr-FR" smtClean="0"/>
          </a:p>
        </p:txBody>
      </p:sp>
      <p:sp>
        <p:nvSpPr>
          <p:cNvPr id="4" name="Content Placeholder 3"/>
          <p:cNvSpPr>
            <a:spLocks noGrp="1"/>
          </p:cNvSpPr>
          <p:nvPr>
            <p:ph sz="half" idx="1" hasCustomPrompt="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endParaRPr lang="fr-FR" smtClean="0"/>
          </a:p>
          <a:p>
            <a:pPr lvl="1" eaLnBrk="1" latinLnBrk="0" hangingPunct="1"/>
            <a:r>
              <a:rPr lang="fr-FR" smtClean="0"/>
              <a:t>Deuxième niveau</a:t>
            </a:r>
            <a:endParaRPr lang="fr-FR" smtClean="0"/>
          </a:p>
          <a:p>
            <a:pPr lvl="2" eaLnBrk="1" latinLnBrk="0" hangingPunct="1"/>
            <a:r>
              <a:rPr lang="fr-FR" smtClean="0"/>
              <a:t>Troisième niveau</a:t>
            </a:r>
            <a:endParaRPr lang="fr-FR" smtClean="0"/>
          </a:p>
          <a:p>
            <a:pPr lvl="3" eaLnBrk="1" latinLnBrk="0" hangingPunct="1"/>
            <a:r>
              <a:rPr lang="fr-FR" smtClean="0"/>
              <a:t>Quatrième niveau</a:t>
            </a:r>
            <a:endParaRPr lang="fr-FR" smtClean="0"/>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6003A7F9-6C17-43C5-B168-6C618416D564}"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DBF300-42F4-42AC-8B39-DE3A05DF8BFA}"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hasCustomPrompt="1"/>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endParaRPr kumimoji="0" lang="fr-FR" smtClean="0"/>
          </a:p>
        </p:txBody>
      </p:sp>
      <p:sp>
        <p:nvSpPr>
          <p:cNvPr id="5" name="Date Placeholder 4"/>
          <p:cNvSpPr>
            <a:spLocks noGrp="1"/>
          </p:cNvSpPr>
          <p:nvPr>
            <p:ph type="dt" sz="half" idx="10"/>
          </p:nvPr>
        </p:nvSpPr>
        <p:spPr/>
        <p:txBody>
          <a:bodyPr/>
          <a:lstStyle/>
          <a:p>
            <a:fld id="{6003A7F9-6C17-43C5-B168-6C618416D564}"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68DBF300-42F4-42AC-8B39-DE3A05DF8BFA}" type="slidenum">
              <a:rPr lang="fr-FR" smtClean="0"/>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endParaRPr kumimoji="0" lang="fr-FR" smtClean="0"/>
          </a:p>
          <a:p>
            <a:pPr lvl="1" eaLnBrk="1" latinLnBrk="0" hangingPunct="1"/>
            <a:r>
              <a:rPr kumimoji="0" lang="fr-FR" smtClean="0"/>
              <a:t>Deuxième niveau</a:t>
            </a:r>
            <a:endParaRPr kumimoji="0" lang="fr-FR" smtClean="0"/>
          </a:p>
          <a:p>
            <a:pPr lvl="2" eaLnBrk="1" latinLnBrk="0" hangingPunct="1"/>
            <a:r>
              <a:rPr kumimoji="0" lang="fr-FR" smtClean="0"/>
              <a:t>Troisième niveau</a:t>
            </a:r>
            <a:endParaRPr kumimoji="0" lang="fr-FR" smtClean="0"/>
          </a:p>
          <a:p>
            <a:pPr lvl="3" eaLnBrk="1" latinLnBrk="0" hangingPunct="1"/>
            <a:r>
              <a:rPr kumimoji="0" lang="fr-FR" smtClean="0"/>
              <a:t>Quatrième niveau</a:t>
            </a:r>
            <a:endParaRPr kumimoji="0" lang="fr-FR" smtClean="0"/>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03A7F9-6C17-43C5-B168-6C618416D564}" type="datetimeFigureOut">
              <a:rPr lang="fr-FR" smtClean="0"/>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DBF300-42F4-42AC-8B39-DE3A05DF8BFA}" type="slidenum">
              <a:rPr lang="fr-FR" smtClean="0"/>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9144000" cy="6857999"/>
          </a:xfrm>
        </p:spPr>
        <p:txBody>
          <a:bodyPr>
            <a:normAutofit/>
          </a:bodyPr>
          <a:lstStyle/>
          <a:p>
            <a:r>
              <a:rPr lang="fr-FR" sz="6000" b="1" dirty="0" smtClean="0"/>
              <a:t>LE LYCEE BILINGUE DE LOGPOM II A L’ECOLE DE L’URGENCE </a:t>
            </a:r>
            <a:r>
              <a:rPr lang="fr-FR" sz="6000" b="1" dirty="0" smtClean="0"/>
              <a:t>CLIMATIQUE</a:t>
            </a:r>
            <a:endParaRPr lang="fr-FR" sz="6000" b="1" dirty="0"/>
          </a:p>
        </p:txBody>
      </p:sp>
      <p:pic>
        <p:nvPicPr>
          <p:cNvPr id="3" name="Image 2"/>
          <p:cNvPicPr/>
          <p:nvPr/>
        </p:nvPicPr>
        <p:blipFill>
          <a:blip r:embed="rId1" cstate="print"/>
          <a:srcRect/>
          <a:stretch>
            <a:fillRect/>
          </a:stretch>
        </p:blipFill>
        <p:spPr bwMode="auto">
          <a:xfrm>
            <a:off x="2843808" y="576942"/>
            <a:ext cx="3744416" cy="3309257"/>
          </a:xfrm>
          <a:prstGeom prst="rect">
            <a:avLst/>
          </a:prstGeom>
          <a:noFill/>
          <a:ln w="9525">
            <a:noFill/>
            <a:miter lim="800000"/>
            <a:headEnd/>
            <a:tailEnd/>
          </a:ln>
        </p:spPr>
      </p:pic>
      <p:sp>
        <p:nvSpPr>
          <p:cNvPr id="4" name="Rectangle 3"/>
          <p:cNvSpPr/>
          <p:nvPr/>
        </p:nvSpPr>
        <p:spPr>
          <a:xfrm>
            <a:off x="17748" y="0"/>
            <a:ext cx="8244408" cy="923330"/>
          </a:xfrm>
          <a:prstGeom prst="rect">
            <a:avLst/>
          </a:prstGeom>
        </p:spPr>
        <p:txBody>
          <a:bodyPr wrap="square">
            <a:spAutoFit/>
          </a:bodyPr>
          <a:lstStyle/>
          <a:p>
            <a:r>
              <a:rPr lang="fr-FR" b="1" dirty="0"/>
              <a:t>« Bâtir l’avenir que nous  voulons pour l’Afrique »                « </a:t>
            </a:r>
            <a:r>
              <a:rPr lang="fr-FR" b="1" dirty="0" err="1"/>
              <a:t>Striving</a:t>
            </a:r>
            <a:r>
              <a:rPr lang="fr-FR" b="1" dirty="0"/>
              <a:t> for a </a:t>
            </a:r>
            <a:r>
              <a:rPr lang="fr-FR" b="1" dirty="0" err="1"/>
              <a:t>better</a:t>
            </a:r>
            <a:r>
              <a:rPr lang="fr-FR" b="1" dirty="0"/>
              <a:t> </a:t>
            </a:r>
            <a:r>
              <a:rPr lang="fr-FR" b="1" dirty="0" err="1"/>
              <a:t>Africa</a:t>
            </a:r>
            <a:r>
              <a:rPr lang="fr-FR" b="1" dirty="0"/>
              <a:t> »</a:t>
            </a:r>
            <a:endParaRPr lang="fr-FR" dirty="0"/>
          </a:p>
          <a:p>
            <a:r>
              <a:rPr lang="fr-FR" b="1" dirty="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6985" y="-635"/>
            <a:ext cx="9151620" cy="6887210"/>
          </a:xfrm>
        </p:spPr>
        <p:txBody>
          <a:bodyPr>
            <a:normAutofit/>
          </a:bodyPr>
          <a:p>
            <a:pPr>
              <a:buFont typeface="Wingdings" panose="05000000000000000000" charset="0"/>
              <a:buChar char="Ø"/>
            </a:pPr>
            <a:r>
              <a:rPr lang="fr-FR" altLang="en-US" sz="3600">
                <a:sym typeface="+mn-ea"/>
              </a:rPr>
              <a:t>Développer chez les personnels éducatifs, autres formateurs et éducateurs, un esprit de</a:t>
            </a:r>
            <a:r>
              <a:rPr lang="en-US" altLang="fr-FR" sz="3600">
                <a:sym typeface="+mn-ea"/>
              </a:rPr>
              <a:t> </a:t>
            </a:r>
            <a:r>
              <a:rPr lang="fr-FR" altLang="en-US" sz="3600">
                <a:sym typeface="+mn-ea"/>
              </a:rPr>
              <a:t>recherche ayant trait aux préoccupations spécifiques auxquelles les acteurs des</a:t>
            </a:r>
            <a:endParaRPr lang="fr-FR" altLang="en-US" sz="3600"/>
          </a:p>
          <a:p>
            <a:pPr marL="0" indent="0">
              <a:buNone/>
            </a:pPr>
            <a:r>
              <a:rPr lang="fr-FR" altLang="en-US" sz="3600">
                <a:sym typeface="+mn-ea"/>
              </a:rPr>
              <a:t>systèmes éducatifs africains, notamment les personnels de l’école, les associations, les</a:t>
            </a:r>
            <a:r>
              <a:rPr lang="en-US" altLang="fr-FR" sz="3600">
                <a:sym typeface="+mn-ea"/>
              </a:rPr>
              <a:t> </a:t>
            </a:r>
            <a:r>
              <a:rPr lang="fr-FR" altLang="en-US" sz="3600">
                <a:sym typeface="+mn-ea"/>
              </a:rPr>
              <a:t>services publics et privés, les citoyens sont confrontés</a:t>
            </a:r>
            <a:r>
              <a:rPr lang="en-US" altLang="fr-FR" sz="3600">
                <a:sym typeface="+mn-ea"/>
              </a:rPr>
              <a:t>;</a:t>
            </a:r>
            <a:endParaRPr lang="fr-FR" altLang="en-US" sz="3600"/>
          </a:p>
          <a:p>
            <a:pPr>
              <a:buFont typeface="Wingdings" panose="05000000000000000000" charset="0"/>
              <a:buChar char="Ø"/>
            </a:pPr>
            <a:r>
              <a:rPr lang="fr-FR" altLang="en-US" sz="3600">
                <a:sym typeface="+mn-ea"/>
              </a:rPr>
              <a:t>Promouvoir l’éducation à l’environnement </a:t>
            </a:r>
            <a:r>
              <a:rPr lang="en-US" altLang="fr-FR" sz="3600">
                <a:sym typeface="+mn-ea"/>
              </a:rPr>
              <a:t>et au climat </a:t>
            </a:r>
            <a:r>
              <a:rPr lang="fr-FR" altLang="en-US" sz="3600">
                <a:sym typeface="+mn-ea"/>
              </a:rPr>
              <a:t>des jeunes et des adultes, des associations</a:t>
            </a:r>
            <a:r>
              <a:rPr lang="en-US" altLang="fr-FR" sz="3600">
                <a:sym typeface="+mn-ea"/>
              </a:rPr>
              <a:t> </a:t>
            </a:r>
            <a:r>
              <a:rPr lang="fr-FR" altLang="en-US" sz="3600">
                <a:sym typeface="+mn-ea"/>
              </a:rPr>
              <a:t>et diverses structures</a:t>
            </a:r>
            <a:r>
              <a:rPr lang="en-US" altLang="fr-FR" sz="3600">
                <a:sym typeface="+mn-ea"/>
              </a:rPr>
              <a:t>;</a:t>
            </a:r>
            <a:endParaRPr lang="fr-FR" altLang="en-US" sz="3600"/>
          </a:p>
          <a:p>
            <a:pPr marL="0" indent="0">
              <a:buNone/>
            </a:pPr>
            <a:endParaRPr lang="fr-FR" alt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18415" y="10795"/>
            <a:ext cx="9163050" cy="6846570"/>
          </a:xfrm>
        </p:spPr>
        <p:txBody>
          <a:bodyPr>
            <a:noAutofit/>
          </a:bodyPr>
          <a:p>
            <a:pPr>
              <a:buFont typeface="Wingdings" panose="05000000000000000000" charset="0"/>
              <a:buChar char="Ø"/>
            </a:pPr>
            <a:endParaRPr lang="fr-FR" altLang="en-US" sz="2800"/>
          </a:p>
          <a:p>
            <a:pPr>
              <a:buFont typeface="Wingdings" panose="05000000000000000000" charset="0"/>
              <a:buChar char="Ø"/>
            </a:pPr>
            <a:r>
              <a:rPr lang="fr-FR" altLang="en-US" sz="3200">
                <a:sym typeface="+mn-ea"/>
              </a:rPr>
              <a:t>Intégrer les valeurs et la vision de l’EDD aux politiques relatives à l’éducation au</a:t>
            </a:r>
            <a:r>
              <a:rPr lang="en-US" altLang="fr-FR" sz="3200">
                <a:sym typeface="+mn-ea"/>
              </a:rPr>
              <a:t> </a:t>
            </a:r>
            <a:r>
              <a:rPr lang="fr-FR" altLang="en-US" sz="3200">
                <a:sym typeface="+mn-ea"/>
              </a:rPr>
              <a:t>développement durable</a:t>
            </a:r>
            <a:r>
              <a:rPr lang="en-US" altLang="fr-FR" sz="3200">
                <a:sym typeface="+mn-ea"/>
              </a:rPr>
              <a:t>,</a:t>
            </a:r>
            <a:r>
              <a:rPr lang="fr-FR" altLang="en-US" sz="3200">
                <a:sym typeface="+mn-ea"/>
              </a:rPr>
              <a:t> aux politiques de développement économique, social,</a:t>
            </a:r>
            <a:endParaRPr lang="fr-FR" altLang="en-US" sz="3200"/>
          </a:p>
          <a:p>
            <a:pPr marL="0" indent="0">
              <a:buNone/>
            </a:pPr>
            <a:r>
              <a:rPr lang="fr-FR" altLang="en-US" sz="3200">
                <a:sym typeface="+mn-ea"/>
              </a:rPr>
              <a:t>environnemental et culturel;</a:t>
            </a:r>
            <a:endParaRPr lang="fr-FR" altLang="en-US" sz="3200"/>
          </a:p>
          <a:p>
            <a:pPr>
              <a:buFont typeface="Wingdings" panose="05000000000000000000" charset="0"/>
              <a:buChar char="Ø"/>
            </a:pPr>
            <a:r>
              <a:rPr lang="fr-FR" altLang="en-US" sz="3200">
                <a:sym typeface="+mn-ea"/>
              </a:rPr>
              <a:t>Transformer les environnements d’apprentissage et de formation en y inféodant</a:t>
            </a:r>
            <a:r>
              <a:rPr lang="en-US" altLang="fr-FR" sz="3200">
                <a:sym typeface="+mn-ea"/>
              </a:rPr>
              <a:t> </a:t>
            </a:r>
            <a:r>
              <a:rPr lang="fr-FR" altLang="en-US" sz="3200">
                <a:sym typeface="+mn-ea"/>
              </a:rPr>
              <a:t>l’Agenda 21 local, en faisant des écoles, des différentes structures publiques et privées</a:t>
            </a:r>
            <a:r>
              <a:rPr lang="en-US" altLang="fr-FR" sz="3200">
                <a:sym typeface="+mn-ea"/>
              </a:rPr>
              <a:t> </a:t>
            </a:r>
            <a:r>
              <a:rPr lang="fr-FR" altLang="en-US" sz="3200">
                <a:sym typeface="+mn-ea"/>
              </a:rPr>
              <a:t>des lieux de renforcement des capacités de tous les acteurs, en impulsant</a:t>
            </a:r>
            <a:r>
              <a:rPr lang="en-US" altLang="fr-FR" sz="3200">
                <a:sym typeface="+mn-ea"/>
              </a:rPr>
              <a:t> </a:t>
            </a:r>
            <a:r>
              <a:rPr lang="fr-FR" altLang="en-US" sz="3200">
                <a:sym typeface="+mn-ea"/>
              </a:rPr>
              <a:t>l’esprit d’éco</a:t>
            </a:r>
            <a:r>
              <a:rPr lang="en-US" altLang="fr-FR" sz="3200">
                <a:sym typeface="+mn-ea"/>
              </a:rPr>
              <a:t>-</a:t>
            </a:r>
            <a:r>
              <a:rPr lang="fr-FR" altLang="en-US" sz="3200">
                <a:sym typeface="+mn-ea"/>
              </a:rPr>
              <a:t>école, d’éco</a:t>
            </a:r>
            <a:r>
              <a:rPr lang="en-US" altLang="fr-FR" sz="3200">
                <a:sym typeface="+mn-ea"/>
              </a:rPr>
              <a:t>-</a:t>
            </a:r>
            <a:r>
              <a:rPr lang="fr-FR" altLang="en-US" sz="3200">
                <a:sym typeface="+mn-ea"/>
              </a:rPr>
              <a:t>structure, d’éco-citoyen. </a:t>
            </a:r>
            <a:endParaRPr lang="fr-FR" altLang="en-US" sz="3200"/>
          </a:p>
          <a:p>
            <a:pPr>
              <a:buFont typeface="Wingdings" panose="05000000000000000000" charset="0"/>
              <a:buChar char="Ø"/>
            </a:pPr>
            <a:r>
              <a:rPr lang="en-US" altLang="fr-FR" sz="3200"/>
              <a:t>Etc.</a:t>
            </a:r>
            <a:endParaRPr lang="en-US" altLang="fr-FR"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24765" y="11430"/>
            <a:ext cx="9178925" cy="6845935"/>
          </a:xfrm>
        </p:spPr>
        <p:txBody>
          <a:bodyPr/>
          <a:p>
            <a:pPr marL="0" indent="0">
              <a:buNone/>
            </a:pPr>
            <a:r>
              <a:rPr lang="en-US" altLang="fr-FR" sz="4000">
                <a:solidFill>
                  <a:srgbClr val="0070C0"/>
                </a:solidFill>
              </a:rPr>
              <a:t> III/PRESENTATION DE L’INITIATIVE</a:t>
            </a:r>
            <a:endParaRPr lang="en-US" altLang="fr-FR" sz="4000">
              <a:solidFill>
                <a:srgbClr val="0070C0"/>
              </a:solidFill>
            </a:endParaRPr>
          </a:p>
          <a:p>
            <a:pPr marL="0" indent="0">
              <a:buNone/>
            </a:pPr>
            <a:r>
              <a:rPr lang="en-US" altLang="fr-FR" sz="3600">
                <a:solidFill>
                  <a:schemeClr val="tx2">
                    <a:lumMod val="60000"/>
                    <a:lumOff val="40000"/>
                  </a:schemeClr>
                </a:solidFill>
              </a:rPr>
              <a:t>LE LYCEE BILINGUE DE LOGPOM2 A L’ECOLE DE L’URGENCE CLIMATIQUE</a:t>
            </a:r>
            <a:endParaRPr lang="en-US" altLang="fr-FR" sz="3600">
              <a:solidFill>
                <a:schemeClr val="tx2">
                  <a:lumMod val="60000"/>
                  <a:lumOff val="40000"/>
                </a:schemeClr>
              </a:solidFill>
            </a:endParaRPr>
          </a:p>
          <a:p>
            <a:pPr marL="0" indent="0">
              <a:buNone/>
            </a:pPr>
            <a:endParaRPr lang="en-US" altLang="fr-FR" sz="3600">
              <a:solidFill>
                <a:schemeClr val="tx2">
                  <a:lumMod val="60000"/>
                  <a:lumOff val="40000"/>
                </a:schemeClr>
              </a:solidFill>
            </a:endParaRPr>
          </a:p>
        </p:txBody>
      </p:sp>
      <p:pic>
        <p:nvPicPr>
          <p:cNvPr id="33" name="Image 33" descr="C:\Users\PC\Documents\PROJET LYBILOGII ACTIVITES 4\PIC_040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60350" y="2274570"/>
            <a:ext cx="8638540" cy="4221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0" y="635"/>
            <a:ext cx="9144000" cy="6884670"/>
          </a:xfrm>
        </p:spPr>
        <p:txBody>
          <a:bodyPr/>
          <a:p>
            <a:pPr marL="0" indent="0">
              <a:buNone/>
            </a:pPr>
            <a:r>
              <a:rPr lang="en-US" altLang="fr-FR"/>
              <a:t>           </a:t>
            </a:r>
            <a:r>
              <a:rPr lang="en-US" altLang="fr-FR" sz="4000"/>
              <a:t>IIIa/</a:t>
            </a:r>
            <a:r>
              <a:rPr lang="en-US" altLang="fr-FR" sz="3200">
                <a:gradFill>
                  <a:gsLst>
                    <a:gs pos="0">
                      <a:srgbClr val="FE4444"/>
                    </a:gs>
                    <a:gs pos="100000">
                      <a:srgbClr val="832B2B"/>
                    </a:gs>
                  </a:gsLst>
                  <a:lin scaled="0"/>
                </a:gradFill>
              </a:rPr>
              <a:t>LES ARTICULATIONS DU PROJET</a:t>
            </a:r>
            <a:endParaRPr lang="en-US" altLang="fr-FR" sz="3200">
              <a:gradFill>
                <a:gsLst>
                  <a:gs pos="0">
                    <a:srgbClr val="FE4444"/>
                  </a:gs>
                  <a:gs pos="100000">
                    <a:srgbClr val="832B2B"/>
                  </a:gs>
                </a:gsLst>
                <a:lin scaled="0"/>
              </a:gradFill>
            </a:endParaRPr>
          </a:p>
          <a:p>
            <a:pPr marL="0" indent="0">
              <a:buNone/>
            </a:pPr>
            <a:endParaRPr lang="en-US" altLang="fr-FR" sz="3200">
              <a:gradFill>
                <a:gsLst>
                  <a:gs pos="0">
                    <a:srgbClr val="FE4444"/>
                  </a:gs>
                  <a:gs pos="100000">
                    <a:srgbClr val="832B2B"/>
                  </a:gs>
                </a:gsLst>
                <a:lin scaled="0"/>
              </a:gradFill>
            </a:endParaRPr>
          </a:p>
        </p:txBody>
      </p:sp>
      <p:graphicFrame>
        <p:nvGraphicFramePr>
          <p:cNvPr id="4" name="Table 3"/>
          <p:cNvGraphicFramePr/>
          <p:nvPr/>
        </p:nvGraphicFramePr>
        <p:xfrm>
          <a:off x="-12700" y="784225"/>
          <a:ext cx="9156700" cy="15963900"/>
        </p:xfrm>
        <a:graphic>
          <a:graphicData uri="http://schemas.openxmlformats.org/drawingml/2006/table">
            <a:tbl>
              <a:tblPr firstRow="1" bandRow="1">
                <a:tableStyleId>{5C22544A-7EE6-4342-B048-85BDC9FD1C3A}</a:tableStyleId>
              </a:tblPr>
              <a:tblGrid>
                <a:gridCol w="4013200"/>
                <a:gridCol w="2571750"/>
                <a:gridCol w="2571750"/>
              </a:tblGrid>
              <a:tr h="1215390">
                <a:tc>
                  <a:txBody>
                    <a:bodyPr/>
                    <a:p>
                      <a:pPr>
                        <a:buNone/>
                      </a:pPr>
                      <a:r>
                        <a:rPr lang="en-US" altLang="fr-FR" sz="3600"/>
                        <a:t>Objectifs</a:t>
                      </a:r>
                      <a:endParaRPr lang="en-US" altLang="fr-FR" sz="3600"/>
                    </a:p>
                  </a:txBody>
                  <a:tcPr/>
                </a:tc>
                <a:tc>
                  <a:txBody>
                    <a:bodyPr/>
                    <a:p>
                      <a:pPr>
                        <a:buNone/>
                      </a:pPr>
                      <a:r>
                        <a:rPr lang="en-US" altLang="fr-FR" sz="3200"/>
                        <a:t>Résultats attendus à moyens ou longs termes</a:t>
                      </a:r>
                      <a:endParaRPr lang="en-US" altLang="fr-FR" sz="3200"/>
                    </a:p>
                  </a:txBody>
                  <a:tcPr/>
                </a:tc>
                <a:tc>
                  <a:txBody>
                    <a:bodyPr/>
                    <a:p>
                      <a:pPr>
                        <a:buNone/>
                      </a:pPr>
                      <a:r>
                        <a:rPr lang="en-US" altLang="fr-FR" sz="3200"/>
                        <a:t>Indicateurs</a:t>
                      </a:r>
                      <a:endParaRPr lang="en-US" altLang="fr-FR" sz="3200"/>
                    </a:p>
                  </a:txBody>
                  <a:tcPr/>
                </a:tc>
              </a:tr>
              <a:tr h="1215390">
                <a:tc>
                  <a:txBody>
                    <a:bodyPr/>
                    <a:p>
                      <a:pPr>
                        <a:buNone/>
                      </a:pPr>
                      <a:r>
                        <a:rPr lang="en-US" altLang="fr-FR" sz="3200"/>
                        <a:t>S’approprier les 17 ODDs</a:t>
                      </a:r>
                      <a:endParaRPr lang="en-US" altLang="fr-FR" sz="3200"/>
                    </a:p>
                  </a:txBody>
                  <a:tcPr/>
                </a:tc>
                <a:tc>
                  <a:txBody>
                    <a:bodyPr/>
                    <a:p>
                      <a:pPr>
                        <a:buNone/>
                      </a:pPr>
                      <a:r>
                        <a:rPr lang="en-US" altLang="fr-FR" sz="3200"/>
                        <a:t>Présentation et exposé sur les 17 ODDs sur PP</a:t>
                      </a:r>
                      <a:endParaRPr lang="en-US" altLang="fr-FR" sz="3200"/>
                    </a:p>
                  </a:txBody>
                  <a:tcPr/>
                </a:tc>
                <a:tc>
                  <a:txBody>
                    <a:bodyPr/>
                    <a:p>
                      <a:pPr>
                        <a:buNone/>
                      </a:pPr>
                      <a:r>
                        <a:rPr lang="en-US" altLang="fr-FR" sz="3200"/>
                        <a:t>Les enseignants sont outill</a:t>
                      </a:r>
                      <a:r>
                        <a:rPr lang="en-US" altLang="fr-FR" sz="3200">
                          <a:sym typeface="+mn-ea"/>
                        </a:rPr>
                        <a:t>é</a:t>
                      </a:r>
                      <a:r>
                        <a:rPr lang="en-US" altLang="fr-FR" sz="3200"/>
                        <a:t>s dessus.</a:t>
                      </a:r>
                      <a:endParaRPr lang="en-US" altLang="fr-FR" sz="3200"/>
                    </a:p>
                  </a:txBody>
                  <a:tcPr/>
                </a:tc>
              </a:tr>
              <a:tr h="1215390">
                <a:tc>
                  <a:txBody>
                    <a:bodyPr/>
                    <a:p>
                      <a:pPr>
                        <a:buNone/>
                      </a:pPr>
                      <a:r>
                        <a:rPr lang="en-US" altLang="fr-FR" sz="3200"/>
                        <a:t>S’approprier les ODDs 12, 13 et 14, mais surtout le 4</a:t>
                      </a:r>
                      <a:endParaRPr lang="en-US" altLang="fr-FR" sz="3200"/>
                    </a:p>
                  </a:txBody>
                  <a:tcPr/>
                </a:tc>
                <a:tc>
                  <a:txBody>
                    <a:bodyPr/>
                    <a:p>
                      <a:pPr>
                        <a:buNone/>
                      </a:pPr>
                      <a:r>
                        <a:rPr lang="en-US" altLang="fr-FR" sz="3200"/>
                        <a:t>Exposé marqué sur l’ODD4</a:t>
                      </a:r>
                      <a:endParaRPr lang="en-US" altLang="fr-FR" sz="3200"/>
                    </a:p>
                  </a:txBody>
                  <a:tcPr/>
                </a:tc>
                <a:tc>
                  <a:txBody>
                    <a:bodyPr/>
                    <a:p>
                      <a:pPr>
                        <a:buNone/>
                      </a:pPr>
                      <a:r>
                        <a:rPr lang="en-US" altLang="fr-FR" sz="3200"/>
                        <a:t>Les enseignants font usage de l’ODD4 et de certains de ses cibles et indicateurs-phares.</a:t>
                      </a:r>
                      <a:endParaRPr lang="en-US" altLang="fr-FR" sz="3200"/>
                    </a:p>
                  </a:txBody>
                  <a:tcPr/>
                </a:tc>
              </a:tr>
              <a:tr h="1215390">
                <a:tc>
                  <a:txBody>
                    <a:bodyPr/>
                    <a:p>
                      <a:pPr>
                        <a:buNone/>
                      </a:pPr>
                      <a:r>
                        <a:rPr lang="en-US" altLang="fr-FR" sz="3200"/>
                        <a:t>Enseigner dans une perspective APC et EDD</a:t>
                      </a:r>
                      <a:endParaRPr lang="en-US" altLang="fr-FR" sz="3200"/>
                    </a:p>
                  </a:txBody>
                  <a:tcPr/>
                </a:tc>
                <a:tc>
                  <a:txBody>
                    <a:bodyPr/>
                    <a:p>
                      <a:pPr>
                        <a:buNone/>
                      </a:pPr>
                      <a:r>
                        <a:rPr lang="en-US" altLang="fr-FR" sz="3200"/>
                        <a:t>-Renforcement des capacités des enseignants</a:t>
                      </a:r>
                      <a:endParaRPr lang="en-US" altLang="fr-FR" sz="3200"/>
                    </a:p>
                    <a:p>
                      <a:pPr>
                        <a:buNone/>
                      </a:pPr>
                      <a:r>
                        <a:rPr lang="en-US" altLang="fr-FR" sz="3200"/>
                        <a:t>-Evaluation des apprenants</a:t>
                      </a:r>
                      <a:endParaRPr lang="en-US" altLang="fr-FR" sz="3200"/>
                    </a:p>
                  </a:txBody>
                  <a:tcPr/>
                </a:tc>
                <a:tc>
                  <a:txBody>
                    <a:bodyPr/>
                    <a:p>
                      <a:pPr>
                        <a:buNone/>
                      </a:pPr>
                      <a:r>
                        <a:rPr lang="en-US" altLang="fr-FR" sz="3200"/>
                        <a:t>Coaching dans la mise en oeuvre de l’APC/EDDD</a:t>
                      </a:r>
                      <a:endParaRPr lang="en-US" altLang="fr-FR" sz="3200"/>
                    </a:p>
                  </a:txBody>
                  <a:tcPr/>
                </a:tc>
              </a:tr>
              <a:tr h="1215390">
                <a:tc>
                  <a:txBody>
                    <a:bodyPr/>
                    <a:p>
                      <a:pPr>
                        <a:buNone/>
                      </a:pPr>
                      <a:r>
                        <a:rPr lang="en-US" altLang="fr-FR" sz="3200">
                          <a:sym typeface="+mn-ea"/>
                        </a:rPr>
                        <a:t>Ancrer l’EDD dans le LYBILOG2</a:t>
                      </a:r>
                      <a:endParaRPr lang="en-US" altLang="fr-FR" sz="3200"/>
                    </a:p>
                    <a:p>
                      <a:pPr>
                        <a:buNone/>
                      </a:pPr>
                      <a:endParaRPr lang="en-US" altLang="fr-FR" sz="3200"/>
                    </a:p>
                  </a:txBody>
                  <a:tcPr/>
                </a:tc>
                <a:tc>
                  <a:txBody>
                    <a:bodyPr/>
                    <a:p>
                      <a:pPr>
                        <a:buNone/>
                      </a:pPr>
                      <a:r>
                        <a:rPr lang="en-US" altLang="fr-FR" sz="3200">
                          <a:sym typeface="+mn-ea"/>
                        </a:rPr>
                        <a:t>Appropriation de l’APC/EDD</a:t>
                      </a:r>
                      <a:endParaRPr lang="en-US" altLang="fr-FR" sz="3200"/>
                    </a:p>
                    <a:p>
                      <a:pPr>
                        <a:buNone/>
                      </a:pPr>
                      <a:endParaRPr lang="en-US" altLang="fr-FR" sz="3200"/>
                    </a:p>
                  </a:txBody>
                  <a:tcPr/>
                </a:tc>
                <a:tc>
                  <a:txBody>
                    <a:bodyPr/>
                    <a:p>
                      <a:pPr>
                        <a:buNone/>
                      </a:pPr>
                      <a:r>
                        <a:rPr lang="en-US" altLang="fr-FR" sz="3200">
                          <a:sym typeface="+mn-ea"/>
                        </a:rPr>
                        <a:t>Instauration ou avè nement d’une éco-école ou école verte</a:t>
                      </a:r>
                      <a:endParaRPr lang="en-US" altLang="fr-FR" sz="3200"/>
                    </a:p>
                    <a:p>
                      <a:pPr>
                        <a:buNone/>
                      </a:pPr>
                      <a:endParaRPr lang="en-US" altLang="fr-FR" sz="320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Espace réservé du contenu 3"/>
          <p:cNvGraphicFramePr/>
          <p:nvPr>
            <p:ph idx="1"/>
          </p:nvPr>
        </p:nvGraphicFramePr>
        <p:xfrm>
          <a:off x="0" y="-635"/>
          <a:ext cx="9144000" cy="762000"/>
        </p:xfrm>
        <a:graphic>
          <a:graphicData uri="http://schemas.openxmlformats.org/drawingml/2006/table">
            <a:tbl>
              <a:tblPr firstRow="1" bandRow="1">
                <a:tableStyleId>{5C22544A-7EE6-4342-B048-85BDC9FD1C3A}</a:tableStyleId>
              </a:tblPr>
              <a:tblGrid>
                <a:gridCol w="3048000"/>
                <a:gridCol w="3048000"/>
                <a:gridCol w="3048000"/>
              </a:tblGrid>
              <a:tr h="381000">
                <a:tc>
                  <a:txBody>
                    <a:bodyPr/>
                    <a:p>
                      <a:pPr>
                        <a:buNone/>
                      </a:pPr>
                      <a:r>
                        <a:rPr lang="fr-FR" altLang="en-US" sz="3200"/>
                        <a:t>Enseigner dans une perspective APC et EDD</a:t>
                      </a:r>
                      <a:endParaRPr lang="fr-FR" altLang="en-US" sz="3200"/>
                    </a:p>
                  </a:txBody>
                  <a:tcPr/>
                </a:tc>
                <a:tc>
                  <a:txBody>
                    <a:bodyPr/>
                    <a:p>
                      <a:pPr>
                        <a:buNone/>
                      </a:pPr>
                      <a:r>
                        <a:rPr lang="en-US" altLang="fr-FR" sz="3200"/>
                        <a:t>-</a:t>
                      </a:r>
                      <a:r>
                        <a:rPr lang="fr-FR" altLang="en-US" sz="3200"/>
                        <a:t>des capacités des enseignants</a:t>
                      </a:r>
                      <a:endParaRPr lang="fr-FR" altLang="en-US" sz="3200"/>
                    </a:p>
                    <a:p>
                      <a:pPr>
                        <a:buNone/>
                      </a:pPr>
                      <a:r>
                        <a:rPr lang="en-US" altLang="fr-FR" sz="3200"/>
                        <a:t>-</a:t>
                      </a:r>
                      <a:r>
                        <a:rPr lang="fr-FR" altLang="en-US" sz="3200"/>
                        <a:t>Evaluation des apprenants</a:t>
                      </a:r>
                      <a:endParaRPr lang="fr-FR" altLang="en-US" sz="3200"/>
                    </a:p>
                  </a:txBody>
                  <a:tcPr/>
                </a:tc>
                <a:tc>
                  <a:txBody>
                    <a:bodyPr/>
                    <a:p>
                      <a:pPr>
                        <a:buNone/>
                      </a:pPr>
                      <a:r>
                        <a:rPr lang="fr-FR" altLang="en-US" sz="3200"/>
                        <a:t>Coaching dans les visites de classe en vue du suivi de la mise en œuvre de l’APC et de l’EDD</a:t>
                      </a:r>
                      <a:r>
                        <a:rPr lang="en-US" altLang="fr-FR" sz="3200"/>
                        <a:t>, et </a:t>
                      </a:r>
                      <a:r>
                        <a:rPr lang="fr-FR" altLang="en-US" sz="3200"/>
                        <a:t>C</a:t>
                      </a:r>
                      <a:r>
                        <a:rPr lang="en-US" altLang="fr-FR" sz="3200"/>
                        <a:t>o-conception</a:t>
                      </a:r>
                      <a:r>
                        <a:rPr lang="fr-FR" altLang="en-US" sz="3200"/>
                        <a:t> des épreuves des évaluations</a:t>
                      </a:r>
                      <a:endParaRPr lang="fr-FR" altLang="en-US"/>
                    </a:p>
                  </a:txBody>
                  <a:tcPr/>
                </a:tc>
              </a:tr>
              <a:tr h="381000">
                <a:tc>
                  <a:txBody>
                    <a:bodyPr/>
                    <a:p>
                      <a:pPr>
                        <a:buNone/>
                      </a:pPr>
                      <a:r>
                        <a:rPr lang="fr-FR" altLang="en-US" sz="3200"/>
                        <a:t>Ancrer l’EDD dans le LYBILOG</a:t>
                      </a:r>
                      <a:endParaRPr lang="fr-FR" altLang="en-US" sz="3200"/>
                    </a:p>
                  </a:txBody>
                  <a:tcPr/>
                </a:tc>
                <a:tc>
                  <a:txBody>
                    <a:bodyPr/>
                    <a:p>
                      <a:pPr>
                        <a:buNone/>
                      </a:pPr>
                      <a:r>
                        <a:rPr lang="fr-FR" altLang="en-US" sz="3200"/>
                        <a:t>Appropriation de l’APC et de l’EDD</a:t>
                      </a:r>
                      <a:endParaRPr lang="fr-FR" altLang="en-US" sz="3200"/>
                    </a:p>
                  </a:txBody>
                  <a:tcPr/>
                </a:tc>
                <a:tc>
                  <a:txBody>
                    <a:bodyPr/>
                    <a:p>
                      <a:pPr>
                        <a:buNone/>
                      </a:pPr>
                      <a:r>
                        <a:rPr lang="en-US" altLang="fr-FR" sz="3200"/>
                        <a:t>Avènement d’une </a:t>
                      </a:r>
                      <a:r>
                        <a:rPr lang="fr-FR" altLang="en-US" sz="3200">
                          <a:sym typeface="+mn-ea"/>
                        </a:rPr>
                        <a:t>é</a:t>
                      </a:r>
                      <a:r>
                        <a:rPr lang="en-US" altLang="fr-FR" sz="3200"/>
                        <a:t>cole verte ou </a:t>
                      </a:r>
                      <a:r>
                        <a:rPr lang="fr-FR" altLang="en-US" sz="3200">
                          <a:sym typeface="+mn-ea"/>
                        </a:rPr>
                        <a:t>é</a:t>
                      </a:r>
                      <a:r>
                        <a:rPr lang="en-US" altLang="fr-FR" sz="3200"/>
                        <a:t>co-</a:t>
                      </a:r>
                      <a:r>
                        <a:rPr lang="fr-FR" altLang="en-US" sz="3200">
                          <a:sym typeface="+mn-ea"/>
                        </a:rPr>
                        <a:t>é</a:t>
                      </a:r>
                      <a:r>
                        <a:rPr lang="en-US" altLang="fr-FR" sz="3200"/>
                        <a:t>cole</a:t>
                      </a:r>
                      <a:endParaRPr lang="en-US" altLang="fr-FR" sz="320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Image 22" descr="C:\Users\PC\Documents\PHOTOS PRESENTATION PROJET EDD AU LYBILOG\PIC_0126.JPG"/>
          <p:cNvPicPr>
            <a:picLocks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5715" y="-15240"/>
            <a:ext cx="9149080" cy="68840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a:xfrm>
            <a:off x="-635" y="635"/>
            <a:ext cx="9144000" cy="6037580"/>
          </a:xfrm>
        </p:spPr>
        <p:txBody>
          <a:bodyPr/>
          <a:p>
            <a:endParaRPr lang="fr-FR" altLang="en-US"/>
          </a:p>
        </p:txBody>
      </p:sp>
      <p:sp>
        <p:nvSpPr>
          <p:cNvPr id="3" name="Espace réservé du contenu 2"/>
          <p:cNvSpPr>
            <a:spLocks noGrp="1"/>
          </p:cNvSpPr>
          <p:nvPr>
            <p:ph idx="1"/>
          </p:nvPr>
        </p:nvSpPr>
        <p:spPr/>
        <p:txBody>
          <a:bodyPr/>
          <a:p>
            <a:pPr marL="0" indent="0">
              <a:buNone/>
            </a:pPr>
            <a:endParaRPr lang="fr-FR" altLang="en-US"/>
          </a:p>
        </p:txBody>
      </p:sp>
      <p:pic>
        <p:nvPicPr>
          <p:cNvPr id="4" name="Image 3" descr="PIC_0326"/>
          <p:cNvPicPr>
            <a:picLocks noChangeAspect="1"/>
          </p:cNvPicPr>
          <p:nvPr/>
        </p:nvPicPr>
        <p:blipFill>
          <a:blip r:embed="rId1"/>
          <a:stretch>
            <a:fillRect/>
          </a:stretch>
        </p:blipFill>
        <p:spPr>
          <a:xfrm>
            <a:off x="0" y="85725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a:spLocks noGrp="1"/>
          </p:cNvSpPr>
          <p:nvPr>
            <p:ph type="title"/>
          </p:nvPr>
        </p:nvSpPr>
        <p:spPr/>
        <p:txBody>
          <a:bodyPr/>
          <a:p>
            <a:endParaRPr lang="fr-FR" altLang="en-US"/>
          </a:p>
        </p:txBody>
      </p:sp>
      <p:sp>
        <p:nvSpPr>
          <p:cNvPr id="3" name="Espace réservé du contenu 2"/>
          <p:cNvSpPr>
            <a:spLocks noGrp="1"/>
          </p:cNvSpPr>
          <p:nvPr>
            <p:ph idx="1"/>
          </p:nvPr>
        </p:nvSpPr>
        <p:spPr/>
        <p:txBody>
          <a:bodyPr/>
          <a:p>
            <a:pPr marL="0" indent="0">
              <a:buNone/>
            </a:pPr>
            <a:endParaRPr lang="fr-FR" altLang="en-US"/>
          </a:p>
        </p:txBody>
      </p:sp>
      <p:pic>
        <p:nvPicPr>
          <p:cNvPr id="4" name="Image 3" descr="PIC_0329"/>
          <p:cNvPicPr>
            <a:picLocks noChangeAspect="1"/>
          </p:cNvPicPr>
          <p:nvPr/>
        </p:nvPicPr>
        <p:blipFill>
          <a:blip r:embed="rId1"/>
          <a:stretch>
            <a:fillRect/>
          </a:stretch>
        </p:blipFill>
        <p:spPr>
          <a:xfrm>
            <a:off x="0" y="-635"/>
            <a:ext cx="9144000" cy="68592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886" y="0"/>
            <a:ext cx="9133114" cy="6858000"/>
          </a:xfrm>
        </p:spPr>
        <p:txBody>
          <a:bodyPr/>
          <a:lstStyle/>
          <a:p>
            <a:pPr marL="0" indent="0">
              <a:buNone/>
            </a:pPr>
            <a:r>
              <a:rPr lang="en-US" altLang="fr-FR" sz="4000" dirty="0" smtClean="0"/>
              <a:t>Toute cette demarche repose sur la</a:t>
            </a:r>
            <a:endParaRPr lang="fr-FR" sz="4000" dirty="0" smtClean="0"/>
          </a:p>
          <a:p>
            <a:pPr marL="0" indent="0">
              <a:buNone/>
            </a:pPr>
            <a:r>
              <a:rPr lang="en-US" altLang="fr-FR" sz="4000" dirty="0" smtClean="0"/>
              <a:t>c</a:t>
            </a:r>
            <a:r>
              <a:rPr lang="fr-FR" sz="4000" dirty="0" smtClean="0"/>
              <a:t>ible 4.7</a:t>
            </a:r>
            <a:r>
              <a:rPr lang="en-US" altLang="fr-FR" sz="4000" dirty="0" smtClean="0"/>
              <a:t> de l’ODD4</a:t>
            </a:r>
            <a:r>
              <a:rPr lang="fr-FR" sz="4000" dirty="0" smtClean="0"/>
              <a:t>, </a:t>
            </a:r>
            <a:r>
              <a:rPr lang="en-US" altLang="fr-FR" sz="4000" dirty="0" smtClean="0"/>
              <a:t>qui </a:t>
            </a:r>
            <a:r>
              <a:rPr lang="fr-FR" sz="4000" dirty="0" smtClean="0"/>
              <a:t>dit</a:t>
            </a:r>
            <a:r>
              <a:rPr lang="fr-FR" sz="4000" dirty="0">
                <a:sym typeface="+mn-ea"/>
              </a:rPr>
              <a:t>:</a:t>
            </a:r>
            <a:r>
              <a:rPr lang="fr-FR" sz="4000" dirty="0" smtClean="0"/>
              <a:t> «</a:t>
            </a:r>
            <a:r>
              <a:rPr lang="fr-FR" sz="4000" dirty="0" smtClean="0">
                <a:solidFill>
                  <a:schemeClr val="accent1"/>
                </a:solidFill>
              </a:rPr>
              <a:t>D’ici à 2030, faire en sorte que tous les élèves acquièrent des connaissances et des compétences nécessaires pour promouvoir le développement durable par l’éducation en faveur du développement et de modes de vie durables…»</a:t>
            </a:r>
            <a:r>
              <a:rPr lang="en-US" altLang="fr-FR" sz="4000" dirty="0" smtClean="0">
                <a:solidFill>
                  <a:schemeClr val="accent1"/>
                </a:solidFill>
              </a:rPr>
              <a:t>.</a:t>
            </a:r>
            <a:endParaRPr lang="fr-FR" sz="4000" dirty="0" smtClean="0">
              <a:solidFill>
                <a:schemeClr val="accent1"/>
              </a:solidFill>
            </a:endParaRPr>
          </a:p>
          <a:p>
            <a:pPr marL="0" indent="0">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buNone/>
            </a:pPr>
            <a:r>
              <a:rPr lang="fr-FR" sz="3600" dirty="0"/>
              <a:t>Le RAED </a:t>
            </a:r>
            <a:r>
              <a:rPr lang="en-US" altLang="fr-FR" sz="3600" dirty="0"/>
              <a:t>vise</a:t>
            </a:r>
            <a:r>
              <a:rPr lang="fr-FR" sz="3600" dirty="0"/>
              <a:t> une finalité scientifique et une vocation internationale, dans</a:t>
            </a:r>
            <a:r>
              <a:rPr lang="en-US" altLang="fr-FR" sz="3600" dirty="0"/>
              <a:t> une</a:t>
            </a:r>
            <a:r>
              <a:rPr lang="fr-FR" sz="3600" dirty="0"/>
              <a:t> perspective  </a:t>
            </a:r>
            <a:r>
              <a:rPr lang="en-US" altLang="fr-FR" sz="3600" dirty="0"/>
              <a:t>d’</a:t>
            </a:r>
            <a:r>
              <a:rPr lang="fr-FR" sz="3600" dirty="0">
                <a:sym typeface="+mn-ea"/>
              </a:rPr>
              <a:t>é</a:t>
            </a:r>
            <a:r>
              <a:rPr lang="en-US" altLang="fr-FR" sz="3600" dirty="0"/>
              <a:t>panouissement </a:t>
            </a:r>
            <a:r>
              <a:rPr lang="fr-FR" sz="3600" dirty="0"/>
              <a:t>pour les générations présentes et futures. A cet effet, il peut établir des relations de coopération, d’échanges et/ou de partenariat avec des associations, des réseaux, des individus ou des structures poursuivant des objectifs similaires. </a:t>
            </a:r>
            <a:r>
              <a:rPr lang="en-US" altLang="fr-FR" sz="3600" dirty="0"/>
              <a:t>L</a:t>
            </a:r>
            <a:r>
              <a:rPr lang="fr-FR" sz="3600" dirty="0"/>
              <a:t>e français, l’anglais et les langues nationales sont </a:t>
            </a:r>
            <a:r>
              <a:rPr lang="en-US" altLang="fr-FR" sz="3600" dirty="0"/>
              <a:t>s</a:t>
            </a:r>
            <a:r>
              <a:rPr lang="fr-FR" sz="3600" dirty="0"/>
              <a:t>es langues principales de travail, de communication et de publication.</a:t>
            </a:r>
            <a:endParaRPr lang="fr-F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marL="0" indent="0">
              <a:buNone/>
            </a:pPr>
            <a:r>
              <a:rPr lang="fr-FR" dirty="0" smtClean="0"/>
              <a:t>                               </a:t>
            </a:r>
            <a:r>
              <a:rPr lang="fr-FR" sz="4000" dirty="0" smtClean="0"/>
              <a:t>DISCUTANT:</a:t>
            </a:r>
            <a:endParaRPr lang="fr-FR" sz="4000" dirty="0" smtClean="0"/>
          </a:p>
          <a:p>
            <a:pPr marL="0" indent="0">
              <a:buNone/>
            </a:pPr>
            <a:r>
              <a:rPr lang="fr-FR" sz="4000" dirty="0" smtClean="0"/>
              <a:t>MANGUELE Daniel, enseignant, </a:t>
            </a:r>
            <a:r>
              <a:rPr lang="en-US" altLang="fr-FR" sz="4000" dirty="0" smtClean="0"/>
              <a:t>titulaire d’un </a:t>
            </a:r>
            <a:r>
              <a:rPr lang="fr-FR" sz="4000" dirty="0" smtClean="0"/>
              <a:t>Master in Enseigner dans la société de la connaissance, Secrétaire général du Réseau africain pour l’éducation au développement durable –RAEDD.</a:t>
            </a:r>
            <a:r>
              <a:rPr lang="en-US" altLang="fr-FR" sz="4000" dirty="0" smtClean="0"/>
              <a:t> C’est une association à but non lucratif dont le siege est à Douala.</a:t>
            </a:r>
            <a:endParaRPr lang="en-US" altLang="fr-FR" sz="4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marL="0" indent="0">
              <a:buNone/>
            </a:pPr>
            <a:r>
              <a:rPr lang="fr-FR" dirty="0" smtClean="0"/>
              <a:t>  </a:t>
            </a:r>
            <a:r>
              <a:rPr lang="fr-FR" sz="5400" dirty="0" smtClean="0"/>
              <a:t>Je vous </a:t>
            </a:r>
            <a:r>
              <a:rPr lang="fr-FR" sz="5400" smtClean="0"/>
              <a:t>remercie pour </a:t>
            </a:r>
            <a:r>
              <a:rPr lang="fr-FR" sz="5400" dirty="0" smtClean="0"/>
              <a:t>votre attention.</a:t>
            </a:r>
            <a:endParaRPr lang="fr-FR"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635" y="1905"/>
            <a:ext cx="9144000" cy="6856730"/>
          </a:xfrm>
        </p:spPr>
        <p:txBody>
          <a:bodyPr/>
          <a:p>
            <a:pPr marL="0" indent="0">
              <a:buNone/>
            </a:pPr>
            <a:r>
              <a:rPr lang="en-US" altLang="fr-FR"/>
              <a:t>                     </a:t>
            </a:r>
            <a:r>
              <a:rPr lang="en-US" altLang="fr-FR" sz="3600"/>
              <a:t>AXES DE MON PROPOS</a:t>
            </a:r>
            <a:endParaRPr lang="en-US" altLang="fr-FR" sz="3600"/>
          </a:p>
          <a:p>
            <a:pPr marL="0" indent="0">
              <a:buNone/>
            </a:pPr>
            <a:r>
              <a:rPr lang="en-US" altLang="fr-FR" sz="3600"/>
              <a:t>        I/PRESENTATION DU RAEDD</a:t>
            </a:r>
            <a:endParaRPr lang="en-US" altLang="fr-FR" sz="3600"/>
          </a:p>
          <a:p>
            <a:pPr marL="0" indent="0">
              <a:buNone/>
            </a:pPr>
            <a:r>
              <a:rPr lang="en-US" altLang="fr-FR" sz="3600"/>
              <a:t>        II/MISSIONS DU RAEDD</a:t>
            </a:r>
            <a:endParaRPr lang="en-US" altLang="fr-FR" sz="3600"/>
          </a:p>
          <a:p>
            <a:pPr marL="0" indent="0">
              <a:buNone/>
            </a:pPr>
            <a:r>
              <a:rPr lang="en-US" altLang="fr-FR" sz="3600"/>
              <a:t>        IIa/</a:t>
            </a:r>
            <a:r>
              <a:rPr lang="en-US" altLang="fr-FR" sz="2800"/>
              <a:t>SOUS-MISSIONS DU RAEDD</a:t>
            </a:r>
            <a:endParaRPr lang="en-US" altLang="fr-FR" sz="2800"/>
          </a:p>
          <a:p>
            <a:pPr marL="0" indent="0">
              <a:buNone/>
            </a:pPr>
            <a:r>
              <a:rPr lang="en-US" altLang="fr-FR" sz="2800"/>
              <a:t>          </a:t>
            </a:r>
            <a:r>
              <a:rPr lang="en-US" altLang="fr-FR" sz="3600"/>
              <a:t>III/PRESENTATION DE L’INITIATIVE</a:t>
            </a:r>
            <a:endParaRPr lang="en-US" altLang="fr-FR" sz="3600"/>
          </a:p>
          <a:p>
            <a:pPr marL="0" indent="0">
              <a:buNone/>
            </a:pPr>
            <a:r>
              <a:rPr lang="en-US" altLang="fr-FR" sz="3600"/>
              <a:t>        IIIa/ARTICULATIONS DE L’INITIATIVE</a:t>
            </a:r>
            <a:endParaRPr lang="en-US" altLang="fr-F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0"/>
            <a:ext cx="9165771" cy="6858000"/>
          </a:xfrm>
        </p:spPr>
        <p:txBody>
          <a:bodyPr>
            <a:normAutofit/>
          </a:bodyPr>
          <a:lstStyle/>
          <a:p>
            <a:pPr marL="0" indent="0">
              <a:buNone/>
            </a:pPr>
            <a:r>
              <a:rPr lang="fr-FR" sz="4000" dirty="0" smtClean="0"/>
              <a:t>         </a:t>
            </a:r>
            <a:r>
              <a:rPr lang="en-US" altLang="fr-FR" sz="4000" dirty="0" smtClean="0"/>
              <a:t>I/</a:t>
            </a:r>
            <a:r>
              <a:rPr lang="fr-FR" sz="4000" dirty="0" smtClean="0"/>
              <a:t>PRESENTATION DU RAEDD</a:t>
            </a:r>
            <a:endParaRPr lang="fr-FR" sz="4000" dirty="0" smtClean="0"/>
          </a:p>
          <a:p>
            <a:pPr marL="0" indent="0">
              <a:buNone/>
            </a:pPr>
            <a:r>
              <a:rPr lang="fr-FR" sz="3600" dirty="0" smtClean="0"/>
              <a:t>Le RAEDD </a:t>
            </a:r>
            <a:r>
              <a:rPr lang="fr-FR" sz="3600" dirty="0"/>
              <a:t>est une association rompue dans les problématiques de développement durable et surtout d’éducation au </a:t>
            </a:r>
            <a:r>
              <a:rPr lang="fr-FR" sz="3600" dirty="0" smtClean="0"/>
              <a:t>développement durable. </a:t>
            </a:r>
            <a:r>
              <a:rPr lang="en-US" altLang="fr-FR" sz="3600" dirty="0" smtClean="0"/>
              <a:t>Le RAEDD</a:t>
            </a:r>
            <a:r>
              <a:rPr lang="fr-FR" sz="3600" dirty="0"/>
              <a:t> mène des activités d’EDD depuis </a:t>
            </a:r>
            <a:r>
              <a:rPr lang="fr-FR" sz="3600" dirty="0" smtClean="0"/>
              <a:t>plus </a:t>
            </a:r>
            <a:r>
              <a:rPr lang="fr-FR" sz="3600" dirty="0"/>
              <a:t>d’une décennie, ce avant qu’</a:t>
            </a:r>
            <a:r>
              <a:rPr lang="en-US" altLang="fr-FR" sz="3600" dirty="0"/>
              <a:t>il</a:t>
            </a:r>
            <a:r>
              <a:rPr lang="fr-FR" sz="3600" dirty="0"/>
              <a:t> soit reconnu par récépissé de déclaration sous-préfectoral en 2015 </a:t>
            </a:r>
            <a:r>
              <a:rPr lang="fr-FR" sz="3600" dirty="0" smtClean="0"/>
              <a:t>et </a:t>
            </a:r>
            <a:r>
              <a:rPr lang="en-US" altLang="fr-FR" sz="3600" dirty="0" smtClean="0"/>
              <a:t>apr</a:t>
            </a:r>
            <a:r>
              <a:rPr lang="fr-FR" sz="3600" dirty="0">
                <a:sym typeface="+mn-ea"/>
              </a:rPr>
              <a:t>è</a:t>
            </a:r>
            <a:r>
              <a:rPr lang="en-US" altLang="fr-FR" sz="3600" dirty="0" smtClean="0"/>
              <a:t>s</a:t>
            </a:r>
            <a:r>
              <a:rPr lang="fr-FR" sz="3600" dirty="0" smtClean="0"/>
              <a:t> </a:t>
            </a:r>
            <a:r>
              <a:rPr lang="fr-FR" sz="3600" dirty="0"/>
              <a:t>par </a:t>
            </a:r>
            <a:r>
              <a:rPr lang="fr-FR" sz="3600" dirty="0" smtClean="0"/>
              <a:t>récépissé </a:t>
            </a:r>
            <a:r>
              <a:rPr lang="fr-FR" sz="3600" dirty="0"/>
              <a:t>n°326/2019/RDA/C19/SAAJP de la préfecture du Wouri, du 19/08/2019. </a:t>
            </a:r>
            <a:endParaRPr lang="fr-F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pPr marL="0" indent="0">
              <a:buNone/>
            </a:pPr>
            <a:r>
              <a:rPr lang="fr-FR" sz="3600" dirty="0"/>
              <a:t>Les membres du RAEDD se recrutent principalement parmi des enseignants qui, après leur Master en EDD, ont décidé de se constituer association. Le RAEDD a un fort potentiel partenarial au niveau </a:t>
            </a:r>
            <a:r>
              <a:rPr lang="fr-FR" sz="3600" dirty="0" smtClean="0"/>
              <a:t>national</a:t>
            </a:r>
            <a:r>
              <a:rPr lang="fr-FR" sz="3200" dirty="0" smtClean="0"/>
              <a:t>:</a:t>
            </a:r>
            <a:endParaRPr lang="fr-FR" sz="3600" dirty="0" smtClean="0"/>
          </a:p>
          <a:p>
            <a:pPr>
              <a:buFont typeface="Wingdings" panose="05000000000000000000" pitchFamily="2" charset="2"/>
              <a:buChar char="Ø"/>
            </a:pPr>
            <a:r>
              <a:rPr lang="fr-FR" sz="3600" dirty="0" smtClean="0"/>
              <a:t> </a:t>
            </a:r>
            <a:r>
              <a:rPr lang="fr-FR" sz="3600" dirty="0"/>
              <a:t>la communauté urbaine de </a:t>
            </a:r>
            <a:r>
              <a:rPr lang="fr-FR" sz="3600" dirty="0" smtClean="0"/>
              <a:t>Douala; </a:t>
            </a:r>
            <a:endParaRPr lang="fr-FR" sz="3600" dirty="0" smtClean="0"/>
          </a:p>
          <a:p>
            <a:pPr>
              <a:buFont typeface="Wingdings" panose="05000000000000000000" pitchFamily="2" charset="2"/>
              <a:buChar char="Ø"/>
            </a:pPr>
            <a:r>
              <a:rPr lang="fr-FR" sz="3600" dirty="0" smtClean="0"/>
              <a:t> </a:t>
            </a:r>
            <a:r>
              <a:rPr lang="en-US" altLang="fr-FR" sz="3600" dirty="0" smtClean="0"/>
              <a:t>le</a:t>
            </a:r>
            <a:r>
              <a:rPr lang="fr-FR" sz="3600" dirty="0" smtClean="0"/>
              <a:t> </a:t>
            </a:r>
            <a:r>
              <a:rPr lang="fr-FR" sz="3600" dirty="0"/>
              <a:t>Ministère de l’environnement, de la protection de la nature et du développement durable. </a:t>
            </a:r>
            <a:endParaRPr lang="fr-FR" sz="3600" dirty="0" smtClean="0"/>
          </a:p>
          <a:p>
            <a:pPr>
              <a:buFont typeface="Wingdings" panose="05000000000000000000" pitchFamily="2" charset="2"/>
              <a:buChar char="q"/>
            </a:pPr>
            <a:r>
              <a:rPr lang="fr-FR" sz="3600" dirty="0" smtClean="0"/>
              <a:t>Il </a:t>
            </a:r>
            <a:r>
              <a:rPr lang="fr-FR" sz="3600" dirty="0"/>
              <a:t>fait partie du comité national de suivi de l’agenda 2030 </a:t>
            </a:r>
            <a:r>
              <a:rPr lang="en-US" altLang="fr-FR" sz="3600" dirty="0"/>
              <a:t>de</a:t>
            </a:r>
            <a:r>
              <a:rPr lang="fr-FR" sz="3600" dirty="0"/>
              <a:t> </a:t>
            </a:r>
            <a:r>
              <a:rPr lang="fr-FR" sz="3600" dirty="0" smtClean="0"/>
              <a:t>l’EDD.</a:t>
            </a:r>
            <a:endParaRPr lang="fr-FR" sz="3600" dirty="0" smtClean="0"/>
          </a:p>
          <a:p>
            <a:pPr>
              <a:buFont typeface="Wingdings" panose="05000000000000000000" pitchFamily="2" charset="2"/>
              <a:buChar char="q"/>
            </a:pPr>
            <a:r>
              <a:rPr lang="fr-FR" sz="3600" dirty="0" smtClean="0"/>
              <a:t>Il </a:t>
            </a:r>
            <a:r>
              <a:rPr lang="fr-FR" sz="3600" dirty="0"/>
              <a:t>est membre de la stratégie nationale de développement durable, etc. </a:t>
            </a:r>
            <a:endParaRPr lang="fr-FR" sz="3600" dirty="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buNone/>
            </a:pPr>
            <a:r>
              <a:rPr lang="fr-FR" sz="2800" dirty="0"/>
              <a:t>A l’international, il est </a:t>
            </a:r>
            <a:r>
              <a:rPr lang="fr-FR" sz="2800" dirty="0" smtClean="0"/>
              <a:t>partenaire</a:t>
            </a:r>
            <a:endParaRPr lang="fr-FR" sz="2800" dirty="0" smtClean="0"/>
          </a:p>
          <a:p>
            <a:pPr>
              <a:buFont typeface="Wingdings" panose="05000000000000000000" pitchFamily="2" charset="2"/>
              <a:buChar char="ü"/>
            </a:pPr>
            <a:r>
              <a:rPr lang="fr-FR" sz="2800" dirty="0" smtClean="0"/>
              <a:t> </a:t>
            </a:r>
            <a:r>
              <a:rPr lang="fr-FR" sz="2800" dirty="0"/>
              <a:t>de l’alliance pour l’éducation et la citoyenneté planétaire –AECP- basée en </a:t>
            </a:r>
            <a:r>
              <a:rPr lang="fr-FR" sz="2800" dirty="0" smtClean="0"/>
              <a:t>France; </a:t>
            </a:r>
            <a:endParaRPr lang="fr-FR" sz="2800" dirty="0" smtClean="0"/>
          </a:p>
          <a:p>
            <a:pPr>
              <a:buFont typeface="Wingdings" panose="05000000000000000000" pitchFamily="2" charset="2"/>
              <a:buChar char="ü"/>
            </a:pPr>
            <a:r>
              <a:rPr lang="fr-FR" sz="2800" dirty="0" smtClean="0"/>
              <a:t>de </a:t>
            </a:r>
            <a:r>
              <a:rPr lang="fr-FR" sz="2800" dirty="0"/>
              <a:t>l’association </a:t>
            </a:r>
            <a:r>
              <a:rPr lang="fr-FR" sz="2800" dirty="0" err="1"/>
              <a:t>Climate</a:t>
            </a:r>
            <a:r>
              <a:rPr lang="fr-FR" sz="2800" dirty="0"/>
              <a:t> chance, basée en </a:t>
            </a:r>
            <a:r>
              <a:rPr lang="fr-FR" sz="2800" dirty="0" smtClean="0"/>
              <a:t>France;</a:t>
            </a:r>
            <a:endParaRPr lang="fr-FR" sz="2800" dirty="0" smtClean="0"/>
          </a:p>
          <a:p>
            <a:pPr>
              <a:buFont typeface="Wingdings" panose="05000000000000000000" pitchFamily="2" charset="2"/>
              <a:buChar char="ü"/>
            </a:pPr>
            <a:r>
              <a:rPr lang="fr-FR" sz="2800" dirty="0" smtClean="0"/>
              <a:t>de </a:t>
            </a:r>
            <a:r>
              <a:rPr lang="fr-FR" sz="2800" dirty="0"/>
              <a:t>l’université de Clermont-Auvergne, basée en France. </a:t>
            </a:r>
            <a:endParaRPr lang="fr-FR" sz="2800" dirty="0" smtClean="0"/>
          </a:p>
          <a:p>
            <a:pPr>
              <a:buFont typeface="Wingdings" panose="05000000000000000000" pitchFamily="2" charset="2"/>
              <a:buChar char="v"/>
            </a:pPr>
            <a:r>
              <a:rPr lang="fr-FR" sz="2800" dirty="0" smtClean="0"/>
              <a:t>Il a déjà mené plusieurs projets avec maestria</a:t>
            </a:r>
            <a:r>
              <a:rPr lang="en-US" altLang="fr-FR" sz="2800" dirty="0" smtClean="0"/>
              <a:t>,</a:t>
            </a:r>
            <a:r>
              <a:rPr lang="fr-FR" sz="2800" dirty="0" smtClean="0"/>
              <a:t> aussi bien au niveau national qu’international. Au niveau national:</a:t>
            </a:r>
            <a:endParaRPr lang="fr-FR" sz="2800" dirty="0" smtClean="0"/>
          </a:p>
          <a:p>
            <a:pPr>
              <a:buFont typeface="Arial" panose="020B0604020202020204" pitchFamily="34" charset="0"/>
              <a:buChar char="•"/>
            </a:pPr>
            <a:r>
              <a:rPr lang="fr-FR" sz="2800" dirty="0" smtClean="0"/>
              <a:t>la </a:t>
            </a:r>
            <a:r>
              <a:rPr lang="fr-FR" sz="2800" dirty="0"/>
              <a:t>célébration de la fin de la décennie de l’éducation au développement durable en </a:t>
            </a:r>
            <a:r>
              <a:rPr lang="fr-FR" sz="2800" dirty="0" smtClean="0"/>
              <a:t>2015. Au niveau international</a:t>
            </a:r>
            <a:r>
              <a:rPr lang="fr-FR" sz="2800" dirty="0"/>
              <a:t> :</a:t>
            </a:r>
            <a:endParaRPr lang="fr-FR" sz="2800" dirty="0" smtClean="0"/>
          </a:p>
          <a:p>
            <a:pPr>
              <a:buFont typeface="Arial" panose="020B0604020202020204" pitchFamily="34" charset="0"/>
              <a:buChar char="•"/>
            </a:pPr>
            <a:r>
              <a:rPr lang="fr-FR" sz="2800" dirty="0" smtClean="0"/>
              <a:t>la </a:t>
            </a:r>
            <a:r>
              <a:rPr lang="fr-FR" sz="2800" dirty="0"/>
              <a:t>conférence des parties au Maroc en 2016 –COP22-, ce avec le projet ‘’Les personnels scolaires de Douala à l’école des changements climatiques’’. </a:t>
            </a:r>
            <a:endParaRPr lang="fr-FR" sz="2800" dirty="0"/>
          </a:p>
          <a:p>
            <a:endParaRPr lang="fr-F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buFont typeface="Arial" panose="020B0604020202020204" pitchFamily="34" charset="0"/>
              <a:buChar char="•"/>
            </a:pPr>
            <a:r>
              <a:rPr lang="fr-FR" sz="3200" dirty="0" smtClean="0"/>
              <a:t>l’ </a:t>
            </a:r>
            <a:r>
              <a:rPr lang="fr-FR" sz="3200" dirty="0"/>
              <a:t>atelier subsaharien de </a:t>
            </a:r>
            <a:r>
              <a:rPr lang="fr-FR" sz="3200" dirty="0" smtClean="0"/>
              <a:t>Nairobi sur l’EDD, 2017;</a:t>
            </a:r>
            <a:endParaRPr lang="fr-FR" sz="3200" dirty="0" smtClean="0"/>
          </a:p>
          <a:p>
            <a:pPr>
              <a:buFont typeface="Arial" panose="020B0604020202020204" pitchFamily="34" charset="0"/>
              <a:buChar char="•"/>
            </a:pPr>
            <a:r>
              <a:rPr lang="fr-FR" sz="3200" dirty="0" smtClean="0"/>
              <a:t>la COP </a:t>
            </a:r>
            <a:r>
              <a:rPr lang="fr-FR" sz="3200" dirty="0"/>
              <a:t>24 à Berlin, </a:t>
            </a:r>
            <a:r>
              <a:rPr lang="fr-FR" sz="3200" dirty="0" smtClean="0"/>
              <a:t>2018;</a:t>
            </a:r>
            <a:endParaRPr lang="fr-FR" sz="3200" dirty="0" smtClean="0"/>
          </a:p>
          <a:p>
            <a:pPr>
              <a:buFont typeface="Arial" panose="020B0604020202020204" pitchFamily="34" charset="0"/>
              <a:buChar char="•"/>
            </a:pPr>
            <a:r>
              <a:rPr lang="fr-FR" sz="3200" dirty="0" smtClean="0"/>
              <a:t>le </a:t>
            </a:r>
            <a:r>
              <a:rPr lang="fr-FR" sz="3200" dirty="0"/>
              <a:t>sommet </a:t>
            </a:r>
            <a:r>
              <a:rPr lang="fr-FR" sz="3200" dirty="0" err="1"/>
              <a:t>Climate</a:t>
            </a:r>
            <a:r>
              <a:rPr lang="fr-FR" sz="3200" dirty="0"/>
              <a:t> chance d’Agadir, </a:t>
            </a:r>
            <a:r>
              <a:rPr lang="fr-FR" sz="3200" dirty="0" smtClean="0"/>
              <a:t>2017;</a:t>
            </a:r>
            <a:endParaRPr lang="fr-FR" sz="3200" dirty="0" smtClean="0"/>
          </a:p>
          <a:p>
            <a:pPr>
              <a:buFont typeface="Arial" panose="020B0604020202020204" pitchFamily="34" charset="0"/>
              <a:buChar char="•"/>
            </a:pPr>
            <a:r>
              <a:rPr lang="fr-FR" sz="3200" dirty="0" smtClean="0"/>
              <a:t>le </a:t>
            </a:r>
            <a:r>
              <a:rPr lang="fr-FR" sz="3200" dirty="0"/>
              <a:t>sommet </a:t>
            </a:r>
            <a:r>
              <a:rPr lang="fr-FR" sz="3200" dirty="0" err="1"/>
              <a:t>Climate</a:t>
            </a:r>
            <a:r>
              <a:rPr lang="fr-FR" sz="3200" dirty="0"/>
              <a:t> chance d’Abidjan, 2018 ; </a:t>
            </a:r>
            <a:endParaRPr lang="fr-FR" sz="3200" dirty="0"/>
          </a:p>
          <a:p>
            <a:pPr>
              <a:buFont typeface="Arial" panose="020B0604020202020204" pitchFamily="34" charset="0"/>
              <a:buChar char="•"/>
            </a:pPr>
            <a:r>
              <a:rPr lang="en-US" altLang="fr-FR" sz="3200" dirty="0"/>
              <a:t>le </a:t>
            </a:r>
            <a:r>
              <a:rPr lang="fr-FR" sz="3200" dirty="0"/>
              <a:t>sommet </a:t>
            </a:r>
            <a:r>
              <a:rPr lang="fr-FR" sz="3200" dirty="0" err="1"/>
              <a:t>Climate</a:t>
            </a:r>
            <a:r>
              <a:rPr lang="fr-FR" sz="3200" dirty="0"/>
              <a:t> chance d’Accra, 2019.</a:t>
            </a:r>
            <a:endParaRPr lang="fr-FR" sz="3200" dirty="0"/>
          </a:p>
          <a:p>
            <a:pPr marL="0" indent="0">
              <a:buNone/>
            </a:pPr>
            <a:r>
              <a:rPr lang="fr-FR" sz="3200" dirty="0"/>
              <a:t>L’avant dernier projet mené a eu lieu en 2018 intitulé ‘’Le développement durable, socle des villes et communautés apprenantes, des engagements aux actions concrètes’’, ce sous le parrainage du bureau </a:t>
            </a:r>
            <a:r>
              <a:rPr lang="fr-FR" sz="3200" dirty="0" err="1"/>
              <a:t>sous-régional</a:t>
            </a:r>
            <a:r>
              <a:rPr lang="fr-FR" sz="3200" dirty="0"/>
              <a:t> de l’UNESCO Afrique centrale, etc. </a:t>
            </a:r>
            <a:endParaRPr lang="fr-FR" sz="3200" dirty="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635" y="635"/>
            <a:ext cx="9144000" cy="6882130"/>
          </a:xfrm>
        </p:spPr>
        <p:txBody>
          <a:bodyPr/>
          <a:p>
            <a:pPr marL="0" indent="0">
              <a:buNone/>
            </a:pPr>
            <a:r>
              <a:rPr lang="en-US" altLang="fr-FR"/>
              <a:t>                      </a:t>
            </a:r>
            <a:r>
              <a:rPr lang="en-US" altLang="fr-FR" sz="4000"/>
              <a:t>II/</a:t>
            </a:r>
            <a:r>
              <a:rPr lang="en-US" altLang="fr-FR" sz="3600"/>
              <a:t>LES MISSIONS DU RAEDD</a:t>
            </a:r>
            <a:endParaRPr lang="en-US" altLang="fr-FR" sz="3600"/>
          </a:p>
          <a:p>
            <a:pPr marL="0" indent="0">
              <a:buNone/>
            </a:pPr>
            <a:r>
              <a:rPr lang="en-US" altLang="fr-FR" sz="3600" dirty="0">
                <a:sym typeface="+mn-ea"/>
              </a:rPr>
              <a:t>La mission fondamentale du RAEDD(</a:t>
            </a:r>
            <a:r>
              <a:rPr lang="fr-FR" sz="3600" dirty="0">
                <a:sym typeface="+mn-ea"/>
              </a:rPr>
              <a:t>Article 8 : Objectif général</a:t>
            </a:r>
            <a:r>
              <a:rPr lang="en-US" altLang="fr-FR" sz="3600" dirty="0">
                <a:sym typeface="+mn-ea"/>
              </a:rPr>
              <a:t>)</a:t>
            </a:r>
            <a:r>
              <a:rPr lang="fr-FR" sz="3600" dirty="0">
                <a:sym typeface="+mn-ea"/>
              </a:rPr>
              <a:t>est de promouvoir l’éducation au développement durable, tout au long de la vie</a:t>
            </a:r>
            <a:r>
              <a:rPr lang="en-US" altLang="fr-FR" sz="3600" dirty="0">
                <a:sym typeface="+mn-ea"/>
              </a:rPr>
              <a:t>,</a:t>
            </a:r>
            <a:r>
              <a:rPr lang="fr-FR" sz="3600" dirty="0">
                <a:sym typeface="+mn-ea"/>
              </a:rPr>
              <a:t> dans tous les secteurs d’activités, du citoyen au décideur. </a:t>
            </a:r>
            <a:r>
              <a:rPr lang="en-US" altLang="fr-FR" sz="3600" dirty="0">
                <a:sym typeface="+mn-ea"/>
              </a:rPr>
              <a:t>Mais cette mission met davantage d’accent sur les jeunes scolaires qui se posent en d</a:t>
            </a:r>
            <a:r>
              <a:rPr lang="fr-FR" sz="3600" dirty="0">
                <a:sym typeface="+mn-ea"/>
              </a:rPr>
              <a:t>é</a:t>
            </a:r>
            <a:r>
              <a:rPr lang="en-US" altLang="fr-FR" sz="3600" dirty="0">
                <a:sym typeface="+mn-ea"/>
              </a:rPr>
              <a:t>multiplicateurs au sein des familles, voire de la soci</a:t>
            </a:r>
            <a:r>
              <a:rPr lang="fr-FR" sz="3600" dirty="0">
                <a:sym typeface="+mn-ea"/>
              </a:rPr>
              <a:t>é</a:t>
            </a:r>
            <a:r>
              <a:rPr lang="en-US" altLang="fr-FR" sz="3600" dirty="0">
                <a:sym typeface="+mn-ea"/>
              </a:rPr>
              <a:t>t</a:t>
            </a:r>
            <a:r>
              <a:rPr lang="fr-FR" sz="3600" dirty="0">
                <a:sym typeface="+mn-ea"/>
              </a:rPr>
              <a:t>é</a:t>
            </a:r>
            <a:r>
              <a:rPr lang="fr-FR" sz="3600" dirty="0">
                <a:sym typeface="+mn-ea"/>
              </a:rPr>
              <a:t>. </a:t>
            </a:r>
            <a:endParaRPr lang="en-US" altLang="fr-F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a:spLocks noGrp="1"/>
          </p:cNvSpPr>
          <p:nvPr>
            <p:ph idx="1"/>
          </p:nvPr>
        </p:nvSpPr>
        <p:spPr>
          <a:xfrm>
            <a:off x="635" y="635"/>
            <a:ext cx="9128760" cy="6884035"/>
          </a:xfrm>
        </p:spPr>
        <p:txBody>
          <a:bodyPr>
            <a:normAutofit fontScale="90000"/>
          </a:bodyPr>
          <a:p>
            <a:pPr marL="0" indent="0">
              <a:buNone/>
            </a:pPr>
            <a:endParaRPr lang="fr-FR" altLang="en-US"/>
          </a:p>
          <a:p>
            <a:pPr marL="0" indent="0">
              <a:buNone/>
            </a:pPr>
            <a:r>
              <a:rPr lang="en-US" altLang="fr-FR" sz="6665"/>
              <a:t>   </a:t>
            </a:r>
            <a:r>
              <a:rPr lang="en-US" altLang="fr-FR" sz="5000"/>
              <a:t>II</a:t>
            </a:r>
            <a:r>
              <a:rPr lang="en-US" altLang="fr-FR" sz="4500"/>
              <a:t>a</a:t>
            </a:r>
            <a:r>
              <a:rPr lang="en-US" altLang="fr-FR" sz="6665"/>
              <a:t>/Ses sous-missions</a:t>
            </a:r>
            <a:r>
              <a:rPr lang="fr-FR" altLang="en-US" sz="6665"/>
              <a:t> :</a:t>
            </a:r>
            <a:endParaRPr lang="fr-FR" altLang="en-US" sz="6665"/>
          </a:p>
          <a:p>
            <a:pPr>
              <a:buFont typeface="Wingdings" panose="05000000000000000000" charset="0"/>
              <a:buChar char="Ø"/>
            </a:pPr>
            <a:r>
              <a:rPr lang="fr-FR" altLang="en-US" sz="4400"/>
              <a:t>Promouvoir l’éducation au développement durable, les Agendas 21, le</a:t>
            </a:r>
            <a:r>
              <a:rPr lang="en-US" altLang="fr-FR" sz="4400"/>
              <a:t> </a:t>
            </a:r>
            <a:r>
              <a:rPr lang="fr-FR" altLang="en-US" sz="4400"/>
              <a:t>développement durable, en tout lieu</a:t>
            </a:r>
            <a:r>
              <a:rPr lang="en-US" altLang="fr-FR" sz="4400"/>
              <a:t>;</a:t>
            </a:r>
            <a:endParaRPr lang="fr-FR" altLang="en-US" sz="4400"/>
          </a:p>
          <a:p>
            <a:pPr>
              <a:buFont typeface="Wingdings" panose="05000000000000000000" charset="0"/>
              <a:buChar char="Ø"/>
            </a:pPr>
            <a:r>
              <a:rPr lang="fr-FR" altLang="en-US" sz="4400"/>
              <a:t>Promouvoir l’innovation et assurer la pertinence des systèmes éducatifs existant sur le</a:t>
            </a:r>
            <a:r>
              <a:rPr lang="en-US" altLang="fr-FR" sz="4400"/>
              <a:t> </a:t>
            </a:r>
            <a:r>
              <a:rPr lang="fr-FR" altLang="en-US" sz="4400"/>
              <a:t>continent africain</a:t>
            </a:r>
            <a:r>
              <a:rPr lang="en-US" altLang="fr-FR" sz="4400"/>
              <a:t>;</a:t>
            </a:r>
            <a:endParaRPr lang="fr-FR" altLang="en-US" sz="4400"/>
          </a:p>
          <a:p>
            <a:pPr>
              <a:buFont typeface="Wingdings" panose="05000000000000000000" charset="0"/>
              <a:buChar char="Ø"/>
            </a:pPr>
            <a:r>
              <a:rPr lang="fr-FR" altLang="en-US" sz="4400"/>
              <a:t>Contribuer à améliorer la qualité de l’éducation en Afrique</a:t>
            </a:r>
            <a:r>
              <a:rPr lang="en-US" altLang="fr-FR" sz="4400"/>
              <a:t>;</a:t>
            </a:r>
            <a:endParaRPr lang="fr-FR" altLang="en-US" sz="4400"/>
          </a:p>
          <a:p>
            <a:pPr>
              <a:buFont typeface="Wingdings" panose="05000000000000000000" charset="0"/>
              <a:buChar char="Ø"/>
            </a:pPr>
            <a:endParaRPr lang="fr-FR"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6089</Words>
  <Application>WPS Presentation</Application>
  <PresentationFormat>Affichage à l'écran (4:3)</PresentationFormat>
  <Paragraphs>123</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Wingdings 2</vt:lpstr>
      <vt:lpstr>Wingdings</vt:lpstr>
      <vt:lpstr>Constantia</vt:lpstr>
      <vt:lpstr>Calibri</vt:lpstr>
      <vt:lpstr>Microsoft YaHei</vt:lpstr>
      <vt:lpstr>Arial Unicode MS</vt:lpstr>
      <vt:lpstr>Débit</vt:lpstr>
      <vt:lpstr>LE LYCEE BILINGUE DE LOGPOM II A L’ECOLE DE L’URGENCE CLIMATIQUE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LYCEE BILINGUE DE LOGPOM II A L’ECOLE DE L’URGENCE CLIMATIQUE</dc:title>
  <dc:creator>PC</dc:creator>
  <cp:lastModifiedBy>PC</cp:lastModifiedBy>
  <cp:revision>40</cp:revision>
  <dcterms:created xsi:type="dcterms:W3CDTF">2023-10-06T14:28:00Z</dcterms:created>
  <dcterms:modified xsi:type="dcterms:W3CDTF">2023-10-12T19:41:01Z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E28CEC7A76224EEE94D83CA345B155B3_12</vt:lpwstr>
  </property>
  <property fmtid="{D5CDD505-2E9C-101B-9397-08002B2CF9AE}" pid="3" name="KSOProductBuildVer">
    <vt:lpwstr>1036-12.2.0.13215</vt:lpwstr>
  </property>
</Properties>
</file>